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2"/>
  </p:notesMasterIdLst>
  <p:sldIdLst>
    <p:sldId id="307" r:id="rId2"/>
    <p:sldId id="320" r:id="rId3"/>
    <p:sldId id="319" r:id="rId4"/>
    <p:sldId id="259" r:id="rId5"/>
    <p:sldId id="328" r:id="rId6"/>
    <p:sldId id="261" r:id="rId7"/>
    <p:sldId id="262" r:id="rId8"/>
    <p:sldId id="329" r:id="rId9"/>
    <p:sldId id="330" r:id="rId10"/>
    <p:sldId id="265" r:id="rId11"/>
    <p:sldId id="332" r:id="rId12"/>
    <p:sldId id="333" r:id="rId13"/>
    <p:sldId id="334" r:id="rId14"/>
    <p:sldId id="335" r:id="rId15"/>
    <p:sldId id="27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00" r:id="rId24"/>
    <p:sldId id="301" r:id="rId25"/>
    <p:sldId id="302" r:id="rId26"/>
    <p:sldId id="303" r:id="rId27"/>
    <p:sldId id="294" r:id="rId28"/>
    <p:sldId id="287" r:id="rId29"/>
    <p:sldId id="310" r:id="rId30"/>
    <p:sldId id="28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Helvetica Neue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085123-B04A-48D2-8AC0-8EF610ABF06B}">
  <a:tblStyle styleId="{09085123-B04A-48D2-8AC0-8EF610ABF0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3" y="5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2D6AB0-0FA5-430A-BCC2-23081630493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2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e7b9d3d3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2e7b9d3d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e7b9d3d3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2e7b9d3d3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50197d8c0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750197d8c0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4" name="Google Shape;264;g750197d8c0_2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50197d8c0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50197d8c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0197d8c0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6" name="Google Shape;286;g750197d8c0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50197d8c0_2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0197d8c0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750197d8c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50197d8c0_2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50197d8c0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50197d8c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" name="Google Shape;312;g750197d8c0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50197d8c0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0197d8c0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50197d8c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50197d8c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750197d8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e7b9d3d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52e7b9d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50197d8c0_2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2" name="Google Shape;372;g750197d8c0_2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73" name="Google Shape;373;g750197d8c0_2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2e7b9d3d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" name="Google Shape;134;g52e7b9d3d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52e7b9d3d3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2e7b9d3d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52e7b9d3d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e7b9d3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52e7b9d3d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g52e7b9d3d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e7b9d3d3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52e7b9d3d3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2e7b9d3d3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2e7b9d3d3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e7b9d3d3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2e7b9d3d3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e7b9d3d3_2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52e7b9d3d3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927100" y="1066800"/>
            <a:ext cx="30480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bg>
      <p:bgPr>
        <a:solidFill>
          <a:srgbClr val="FCFBF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"/>
          <p:cNvGrpSpPr/>
          <p:nvPr/>
        </p:nvGrpSpPr>
        <p:grpSpPr>
          <a:xfrm>
            <a:off x="238066" y="196421"/>
            <a:ext cx="230086" cy="290215"/>
            <a:chOff x="4481513" y="4638676"/>
            <a:chExt cx="290512" cy="366711"/>
          </a:xfrm>
        </p:grpSpPr>
        <p:sp>
          <p:nvSpPr>
            <p:cNvPr id="11" name="Google Shape;11;p4"/>
            <p:cNvSpPr/>
            <p:nvPr/>
          </p:nvSpPr>
          <p:spPr>
            <a:xfrm>
              <a:off x="4598988" y="4784725"/>
              <a:ext cx="46038" cy="23812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3"/>
                  </a:moveTo>
                  <a:lnTo>
                    <a:pt x="18" y="15"/>
                  </a:lnTo>
                  <a:lnTo>
                    <a:pt x="29" y="1"/>
                  </a:lnTo>
                  <a:lnTo>
                    <a:pt x="14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4"/>
            <p:cNvSpPr/>
            <p:nvPr/>
          </p:nvSpPr>
          <p:spPr>
            <a:xfrm>
              <a:off x="4562475" y="4962525"/>
              <a:ext cx="50800" cy="42862"/>
            </a:xfrm>
            <a:custGeom>
              <a:avLst/>
              <a:gdLst/>
              <a:ahLst/>
              <a:cxnLst/>
              <a:rect l="l" t="t" r="r" b="b"/>
              <a:pathLst>
                <a:path w="32" h="27" extrusionOk="0">
                  <a:moveTo>
                    <a:pt x="6" y="0"/>
                  </a:moveTo>
                  <a:lnTo>
                    <a:pt x="0" y="27"/>
                  </a:lnTo>
                  <a:lnTo>
                    <a:pt x="32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4"/>
            <p:cNvSpPr/>
            <p:nvPr/>
          </p:nvSpPr>
          <p:spPr>
            <a:xfrm>
              <a:off x="4591050" y="4962525"/>
              <a:ext cx="107950" cy="38100"/>
            </a:xfrm>
            <a:custGeom>
              <a:avLst/>
              <a:gdLst/>
              <a:ahLst/>
              <a:cxnLst/>
              <a:rect l="l" t="t" r="r" b="b"/>
              <a:pathLst>
                <a:path w="68" h="24" extrusionOk="0">
                  <a:moveTo>
                    <a:pt x="58" y="0"/>
                  </a:moveTo>
                  <a:lnTo>
                    <a:pt x="31" y="0"/>
                  </a:lnTo>
                  <a:lnTo>
                    <a:pt x="0" y="24"/>
                  </a:lnTo>
                  <a:lnTo>
                    <a:pt x="68" y="24"/>
                  </a:lnTo>
                  <a:lnTo>
                    <a:pt x="47" y="1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"/>
            <p:cNvSpPr/>
            <p:nvPr/>
          </p:nvSpPr>
          <p:spPr>
            <a:xfrm>
              <a:off x="4491038" y="4638676"/>
              <a:ext cx="263525" cy="258762"/>
            </a:xfrm>
            <a:custGeom>
              <a:avLst/>
              <a:gdLst/>
              <a:ahLst/>
              <a:cxnLst/>
              <a:rect l="l" t="t" r="r" b="b"/>
              <a:pathLst>
                <a:path w="166" h="163" extrusionOk="0">
                  <a:moveTo>
                    <a:pt x="123" y="77"/>
                  </a:moveTo>
                  <a:lnTo>
                    <a:pt x="123" y="57"/>
                  </a:lnTo>
                  <a:lnTo>
                    <a:pt x="117" y="64"/>
                  </a:lnTo>
                  <a:lnTo>
                    <a:pt x="117" y="43"/>
                  </a:lnTo>
                  <a:lnTo>
                    <a:pt x="109" y="53"/>
                  </a:lnTo>
                  <a:lnTo>
                    <a:pt x="109" y="30"/>
                  </a:lnTo>
                  <a:lnTo>
                    <a:pt x="101" y="44"/>
                  </a:lnTo>
                  <a:lnTo>
                    <a:pt x="77" y="10"/>
                  </a:lnTo>
                  <a:lnTo>
                    <a:pt x="76" y="62"/>
                  </a:lnTo>
                  <a:lnTo>
                    <a:pt x="75" y="62"/>
                  </a:lnTo>
                  <a:lnTo>
                    <a:pt x="6" y="0"/>
                  </a:lnTo>
                  <a:lnTo>
                    <a:pt x="59" y="76"/>
                  </a:lnTo>
                  <a:lnTo>
                    <a:pt x="0" y="125"/>
                  </a:lnTo>
                  <a:lnTo>
                    <a:pt x="37" y="163"/>
                  </a:lnTo>
                  <a:lnTo>
                    <a:pt x="65" y="144"/>
                  </a:lnTo>
                  <a:lnTo>
                    <a:pt x="62" y="153"/>
                  </a:lnTo>
                  <a:lnTo>
                    <a:pt x="72" y="153"/>
                  </a:lnTo>
                  <a:lnTo>
                    <a:pt x="75" y="143"/>
                  </a:lnTo>
                  <a:lnTo>
                    <a:pt x="109" y="126"/>
                  </a:lnTo>
                  <a:lnTo>
                    <a:pt x="102" y="116"/>
                  </a:lnTo>
                  <a:lnTo>
                    <a:pt x="80" y="131"/>
                  </a:lnTo>
                  <a:lnTo>
                    <a:pt x="61" y="129"/>
                  </a:lnTo>
                  <a:lnTo>
                    <a:pt x="35" y="148"/>
                  </a:lnTo>
                  <a:lnTo>
                    <a:pt x="17" y="126"/>
                  </a:lnTo>
                  <a:lnTo>
                    <a:pt x="89" y="72"/>
                  </a:lnTo>
                  <a:lnTo>
                    <a:pt x="89" y="46"/>
                  </a:lnTo>
                  <a:lnTo>
                    <a:pt x="147" y="133"/>
                  </a:lnTo>
                  <a:lnTo>
                    <a:pt x="116" y="156"/>
                  </a:lnTo>
                  <a:lnTo>
                    <a:pt x="136" y="156"/>
                  </a:lnTo>
                  <a:lnTo>
                    <a:pt x="166" y="132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"/>
            <p:cNvSpPr/>
            <p:nvPr/>
          </p:nvSpPr>
          <p:spPr>
            <a:xfrm>
              <a:off x="4549775" y="493236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"/>
            <p:cNvSpPr/>
            <p:nvPr/>
          </p:nvSpPr>
          <p:spPr>
            <a:xfrm>
              <a:off x="4564063" y="4932363"/>
              <a:ext cx="14288" cy="9525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4578350" y="4932363"/>
              <a:ext cx="14288" cy="9525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4594225" y="4932363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4484688" y="4903788"/>
              <a:ext cx="58738" cy="38100"/>
            </a:xfrm>
            <a:custGeom>
              <a:avLst/>
              <a:gdLst/>
              <a:ahLst/>
              <a:cxnLst/>
              <a:rect l="l" t="t" r="r" b="b"/>
              <a:pathLst>
                <a:path w="60" h="39" extrusionOk="0">
                  <a:moveTo>
                    <a:pt x="60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9" y="21"/>
                    <a:pt x="60" y="20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0" y="39"/>
                    <a:pt x="60" y="39"/>
                    <a:pt x="60" y="39"/>
                  </a:cubicBezTo>
                  <a:lnTo>
                    <a:pt x="60" y="34"/>
                  </a:lnTo>
                  <a:close/>
                  <a:moveTo>
                    <a:pt x="36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6"/>
                    <a:pt x="48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6" y="5"/>
                  </a:lnTo>
                  <a:close/>
                  <a:moveTo>
                    <a:pt x="24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24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4546600" y="4903788"/>
              <a:ext cx="77788" cy="15875"/>
            </a:xfrm>
            <a:custGeom>
              <a:avLst/>
              <a:gdLst/>
              <a:ahLst/>
              <a:cxnLst/>
              <a:rect l="l" t="t" r="r" b="b"/>
              <a:pathLst>
                <a:path w="49" h="10" extrusionOk="0">
                  <a:moveTo>
                    <a:pt x="0" y="3"/>
                  </a:moveTo>
                  <a:lnTo>
                    <a:pt x="40" y="3"/>
                  </a:lnTo>
                  <a:lnTo>
                    <a:pt x="40" y="10"/>
                  </a:lnTo>
                  <a:lnTo>
                    <a:pt x="48" y="10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4562475" y="4910138"/>
              <a:ext cx="61913" cy="41275"/>
            </a:xfrm>
            <a:custGeom>
              <a:avLst/>
              <a:gdLst/>
              <a:ahLst/>
              <a:cxnLst/>
              <a:rect l="l" t="t" r="r" b="b"/>
              <a:pathLst>
                <a:path w="62" h="43" extrusionOk="0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60" y="41"/>
                    <a:pt x="61" y="42"/>
                  </a:cubicBezTo>
                  <a:cubicBezTo>
                    <a:pt x="62" y="43"/>
                    <a:pt x="62" y="41"/>
                    <a:pt x="62" y="4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4640263" y="4903788"/>
              <a:ext cx="33338" cy="46037"/>
            </a:xfrm>
            <a:custGeom>
              <a:avLst/>
              <a:gdLst/>
              <a:ahLst/>
              <a:cxnLst/>
              <a:rect l="l" t="t" r="r" b="b"/>
              <a:pathLst>
                <a:path w="34" h="47" extrusionOk="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7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4689475" y="4903788"/>
              <a:ext cx="33338" cy="46037"/>
            </a:xfrm>
            <a:custGeom>
              <a:avLst/>
              <a:gdLst/>
              <a:ahLst/>
              <a:cxnLst/>
              <a:rect l="l" t="t" r="r" b="b"/>
              <a:pathLst>
                <a:path w="34" h="47" extrusionOk="0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8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733925" y="4903788"/>
              <a:ext cx="38100" cy="46037"/>
            </a:xfrm>
            <a:custGeom>
              <a:avLst/>
              <a:gdLst/>
              <a:ahLst/>
              <a:cxnLst/>
              <a:rect l="l" t="t" r="r" b="b"/>
              <a:pathLst>
                <a:path w="24" h="29" extrusionOk="0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9" y="29"/>
                  </a:lnTo>
                  <a:lnTo>
                    <a:pt x="15" y="29"/>
                  </a:lnTo>
                  <a:lnTo>
                    <a:pt x="15" y="5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4481513" y="4943475"/>
              <a:ext cx="138113" cy="14287"/>
            </a:xfrm>
            <a:custGeom>
              <a:avLst/>
              <a:gdLst/>
              <a:ahLst/>
              <a:cxnLst/>
              <a:rect l="l" t="t" r="r" b="b"/>
              <a:pathLst>
                <a:path w="140" h="15" extrusionOk="0">
                  <a:moveTo>
                    <a:pt x="81" y="7"/>
                  </a:moveTo>
                  <a:cubicBezTo>
                    <a:pt x="41" y="0"/>
                    <a:pt x="5" y="4"/>
                    <a:pt x="0" y="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11"/>
                    <a:pt x="39" y="6"/>
                    <a:pt x="80" y="13"/>
                  </a:cubicBezTo>
                  <a:cubicBezTo>
                    <a:pt x="90" y="14"/>
                    <a:pt x="99" y="15"/>
                    <a:pt x="106" y="15"/>
                  </a:cubicBezTo>
                  <a:cubicBezTo>
                    <a:pt x="129" y="15"/>
                    <a:pt x="140" y="8"/>
                    <a:pt x="140" y="8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1" y="5"/>
                    <a:pt x="121" y="13"/>
                    <a:pt x="81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>
  <p:cSld name="比较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4"/>
          <p:cNvGrpSpPr>
            <a:grpSpLocks/>
          </p:cNvGrpSpPr>
          <p:nvPr/>
        </p:nvGrpSpPr>
        <p:grpSpPr bwMode="auto">
          <a:xfrm>
            <a:off x="0" y="-12700"/>
            <a:ext cx="9153525" cy="5156200"/>
            <a:chOff x="-2" y="-12889"/>
            <a:chExt cx="9153526" cy="5156389"/>
          </a:xfrm>
        </p:grpSpPr>
        <p:pic>
          <p:nvPicPr>
            <p:cNvPr id="27656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91535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-2" y="-12889"/>
              <a:ext cx="9144001" cy="5143689"/>
            </a:xfrm>
            <a:prstGeom prst="rect">
              <a:avLst/>
            </a:prstGeom>
            <a:solidFill>
              <a:srgbClr val="1E3C4E">
                <a:alpha val="6078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942109" y="1211213"/>
            <a:ext cx="3606079" cy="45719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66"/>
          <p:cNvSpPr txBox="1">
            <a:spLocks noChangeArrowheads="1"/>
          </p:cNvSpPr>
          <p:nvPr/>
        </p:nvSpPr>
        <p:spPr bwMode="auto">
          <a:xfrm>
            <a:off x="4337269" y="3078368"/>
            <a:ext cx="39581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Zi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Long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Huijue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Ye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Lin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Gao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Jin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Zhou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Tong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Wu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13FE75-F4F4-1142-B973-720027DAF830}"/>
              </a:ext>
            </a:extLst>
          </p:cNvPr>
          <p:cNvSpPr/>
          <p:nvPr/>
        </p:nvSpPr>
        <p:spPr>
          <a:xfrm>
            <a:off x="942109" y="1821625"/>
            <a:ext cx="7353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Type Classification</a:t>
            </a:r>
            <a:r>
              <a:rPr lang="zh-CN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 15">
            <a:extLst>
              <a:ext uri="{FF2B5EF4-FFF2-40B4-BE49-F238E27FC236}">
                <a16:creationId xmlns:a16="http://schemas.microsoft.com/office/drawing/2014/main" id="{6C95A53C-5101-914B-BB00-86633E4FC070}"/>
              </a:ext>
            </a:extLst>
          </p:cNvPr>
          <p:cNvSpPr/>
          <p:nvPr/>
        </p:nvSpPr>
        <p:spPr>
          <a:xfrm flipV="1">
            <a:off x="4548187" y="1165032"/>
            <a:ext cx="3653703" cy="45719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任意多边形 15">
            <a:extLst>
              <a:ext uri="{FF2B5EF4-FFF2-40B4-BE49-F238E27FC236}">
                <a16:creationId xmlns:a16="http://schemas.microsoft.com/office/drawing/2014/main" id="{40288E10-25B0-0F4B-B2E3-2D040B5B22CE}"/>
              </a:ext>
            </a:extLst>
          </p:cNvPr>
          <p:cNvSpPr/>
          <p:nvPr/>
        </p:nvSpPr>
        <p:spPr>
          <a:xfrm flipV="1">
            <a:off x="4572000" y="4129008"/>
            <a:ext cx="3629890" cy="45719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任意多边形 15">
            <a:extLst>
              <a:ext uri="{FF2B5EF4-FFF2-40B4-BE49-F238E27FC236}">
                <a16:creationId xmlns:a16="http://schemas.microsoft.com/office/drawing/2014/main" id="{5F863901-890B-4C5B-AA79-714E98FFCC9E}"/>
              </a:ext>
            </a:extLst>
          </p:cNvPr>
          <p:cNvSpPr/>
          <p:nvPr/>
        </p:nvSpPr>
        <p:spPr>
          <a:xfrm flipV="1">
            <a:off x="955962" y="4133632"/>
            <a:ext cx="3629890" cy="45719"/>
          </a:xfrm>
          <a:custGeom>
            <a:avLst/>
            <a:gdLst>
              <a:gd name="connsiteX0" fmla="*/ 0 w 2578100"/>
              <a:gd name="connsiteY0" fmla="*/ 0 h 0"/>
              <a:gd name="connsiteX1" fmla="*/ 2578100 w 2578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810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6"/>
          <p:cNvGrpSpPr/>
          <p:nvPr/>
        </p:nvGrpSpPr>
        <p:grpSpPr>
          <a:xfrm>
            <a:off x="5988041" y="1412891"/>
            <a:ext cx="2848057" cy="1436851"/>
            <a:chOff x="2872440" y="364103"/>
            <a:chExt cx="2846634" cy="1436995"/>
          </a:xfrm>
        </p:grpSpPr>
        <p:sp>
          <p:nvSpPr>
            <p:cNvPr id="180" name="Google Shape;180;p26"/>
            <p:cNvSpPr txBox="1"/>
            <p:nvPr/>
          </p:nvSpPr>
          <p:spPr>
            <a:xfrm>
              <a:off x="2904174" y="1373898"/>
              <a:ext cx="2814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A5A5A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Our classifiers are not overfitting since training accuracy in all models are not largely higher than test accuracy. We used different methods to avoid overfitting in different models. </a:t>
              </a:r>
              <a:endParaRPr sz="900" dirty="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1" name="Google Shape;181;p26"/>
            <p:cNvSpPr txBox="1"/>
            <p:nvPr/>
          </p:nvSpPr>
          <p:spPr>
            <a:xfrm>
              <a:off x="2872440" y="364103"/>
              <a:ext cx="22545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Manage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Overfitting</a:t>
              </a:r>
              <a:endPara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989856" y="1286573"/>
              <a:ext cx="287750" cy="0"/>
            </a:xfrm>
            <a:custGeom>
              <a:avLst/>
              <a:gdLst/>
              <a:ahLst/>
              <a:cxnLst/>
              <a:rect l="l" t="t" r="r" b="b"/>
              <a:pathLst>
                <a:path w="504825" h="120000" extrusionOk="0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26"/>
          <p:cNvSpPr/>
          <p:nvPr/>
        </p:nvSpPr>
        <p:spPr>
          <a:xfrm>
            <a:off x="5686425" y="0"/>
            <a:ext cx="3457500" cy="107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5686425" y="4057650"/>
            <a:ext cx="3457500" cy="107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5686425" y="1166813"/>
            <a:ext cx="3457575" cy="2796096"/>
          </a:xfrm>
          <a:custGeom>
            <a:avLst/>
            <a:gdLst/>
            <a:ahLst/>
            <a:cxnLst/>
            <a:rect l="l" t="t" r="r" b="b"/>
            <a:pathLst>
              <a:path w="3457575" h="2796096" extrusionOk="0">
                <a:moveTo>
                  <a:pt x="0" y="0"/>
                </a:moveTo>
                <a:lnTo>
                  <a:pt x="3457575" y="0"/>
                </a:lnTo>
                <a:lnTo>
                  <a:pt x="3457575" y="2796096"/>
                </a:lnTo>
                <a:lnTo>
                  <a:pt x="0" y="2796096"/>
                </a:lnTo>
                <a:lnTo>
                  <a:pt x="0" y="0"/>
                </a:lnTo>
                <a:close/>
                <a:moveTo>
                  <a:pt x="85726" y="86496"/>
                </a:moveTo>
                <a:lnTo>
                  <a:pt x="85726" y="2698618"/>
                </a:lnTo>
                <a:lnTo>
                  <a:pt x="3371852" y="2698618"/>
                </a:lnTo>
                <a:lnTo>
                  <a:pt x="3371852" y="86496"/>
                </a:lnTo>
                <a:lnTo>
                  <a:pt x="85726" y="864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6111875" y="3421063"/>
            <a:ext cx="276300" cy="276300"/>
          </a:xfrm>
          <a:prstGeom prst="plus">
            <a:avLst>
              <a:gd name="adj" fmla="val 4138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292670" y="635593"/>
            <a:ext cx="50556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Logistic regression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the number of predictors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only important variables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 Nearest Neighbor (KNN)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best 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accuracy decreases as k increases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Decision Tree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Prune the tree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the number of trees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the number of features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 (SVM)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best C and gamma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XGBoost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Early stopping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289836" y="106326"/>
            <a:ext cx="485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Make the models less complex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7"/>
          <p:cNvGrpSpPr/>
          <p:nvPr/>
        </p:nvGrpSpPr>
        <p:grpSpPr>
          <a:xfrm rot="5400000">
            <a:off x="4178133" y="1814413"/>
            <a:ext cx="768369" cy="1279672"/>
            <a:chOff x="-32" y="1931896"/>
            <a:chExt cx="768600" cy="1279800"/>
          </a:xfrm>
        </p:grpSpPr>
        <p:sp>
          <p:nvSpPr>
            <p:cNvPr id="194" name="Google Shape;194;p27"/>
            <p:cNvSpPr/>
            <p:nvPr/>
          </p:nvSpPr>
          <p:spPr>
            <a:xfrm rot="5400000">
              <a:off x="-255632" y="2187496"/>
              <a:ext cx="1279800" cy="7686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7"/>
            <p:cNvSpPr txBox="1"/>
            <p:nvPr/>
          </p:nvSpPr>
          <p:spPr>
            <a:xfrm>
              <a:off x="18500" y="2435732"/>
              <a:ext cx="539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Prof.X</a:t>
              </a:r>
              <a:endPara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6" name="Google Shape;196;p27"/>
          <p:cNvSpPr/>
          <p:nvPr/>
        </p:nvSpPr>
        <p:spPr>
          <a:xfrm>
            <a:off x="0" y="0"/>
            <a:ext cx="2270100" cy="205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2290763" y="0"/>
            <a:ext cx="2271600" cy="2055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4581525" y="0"/>
            <a:ext cx="2271600" cy="205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6873875" y="0"/>
            <a:ext cx="2270100" cy="2055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27"/>
          <p:cNvGrpSpPr/>
          <p:nvPr/>
        </p:nvGrpSpPr>
        <p:grpSpPr>
          <a:xfrm>
            <a:off x="1346294" y="3046362"/>
            <a:ext cx="6494646" cy="1430808"/>
            <a:chOff x="1885496" y="394214"/>
            <a:chExt cx="6491400" cy="1432097"/>
          </a:xfrm>
        </p:grpSpPr>
        <p:sp>
          <p:nvSpPr>
            <p:cNvPr id="201" name="Google Shape;201;p27"/>
            <p:cNvSpPr txBox="1"/>
            <p:nvPr/>
          </p:nvSpPr>
          <p:spPr>
            <a:xfrm>
              <a:off x="1885496" y="1387411"/>
              <a:ext cx="64914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Gaussian RBF (Radial Basis Function) is a popular Kernel method used in SVM models. RBF kernel is a function whose value depends on the distance from the origin or from some point. We tuned parameter C and gamma with C ranged from 0.1 to 100 and gamma ranged from 0.01 to 10. The best parameters for our data are C equals to 10 and gamma equals to 1.  </a:t>
              </a:r>
              <a:endParaRPr/>
            </a:p>
          </p:txBody>
        </p:sp>
        <p:sp>
          <p:nvSpPr>
            <p:cNvPr id="202" name="Google Shape;202;p27"/>
            <p:cNvSpPr txBox="1"/>
            <p:nvPr/>
          </p:nvSpPr>
          <p:spPr>
            <a:xfrm>
              <a:off x="4127276" y="394214"/>
              <a:ext cx="20079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RBF SVM</a:t>
              </a:r>
              <a:endParaRPr sz="32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" name="Google Shape;203;p27"/>
            <p:cNvSpPr txBox="1"/>
            <p:nvPr/>
          </p:nvSpPr>
          <p:spPr>
            <a:xfrm>
              <a:off x="3235314" y="844602"/>
              <a:ext cx="40020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Radial Basis Function Support Vector Machine</a:t>
              </a:r>
              <a:endParaRPr sz="50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4974968" y="1287304"/>
              <a:ext cx="287750" cy="0"/>
            </a:xfrm>
            <a:custGeom>
              <a:avLst/>
              <a:gdLst/>
              <a:ahLst/>
              <a:cxnLst/>
              <a:rect l="l" t="t" r="r" b="b"/>
              <a:pathLst>
                <a:path w="504825" h="120000" extrusionOk="0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8"/>
          <p:cNvGrpSpPr/>
          <p:nvPr/>
        </p:nvGrpSpPr>
        <p:grpSpPr>
          <a:xfrm>
            <a:off x="0" y="-12700"/>
            <a:ext cx="9144000" cy="5156389"/>
            <a:chOff x="0" y="-12889"/>
            <a:chExt cx="9144000" cy="5156389"/>
          </a:xfrm>
        </p:grpSpPr>
        <p:pic>
          <p:nvPicPr>
            <p:cNvPr id="210" name="Google Shape;210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/>
            <p:nvPr/>
          </p:nvSpPr>
          <p:spPr>
            <a:xfrm>
              <a:off x="0" y="-12889"/>
              <a:ext cx="9144000" cy="5143800"/>
            </a:xfrm>
            <a:prstGeom prst="rect">
              <a:avLst/>
            </a:prstGeom>
            <a:solidFill>
              <a:srgbClr val="1E3C4E">
                <a:alpha val="6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26525" y="182599"/>
            <a:ext cx="3262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RBF SVM</a:t>
            </a:r>
            <a:endParaRPr sz="5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391" y="2770746"/>
            <a:ext cx="44291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432391" y="1105929"/>
            <a:ext cx="47916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cross-validation to choose best parameter (C and gamma)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Accuracy: 83.7%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P-value: &lt;2.2e-16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5961063" y="1908175"/>
            <a:ext cx="1314300" cy="1314300"/>
          </a:xfrm>
          <a:prstGeom prst="ellipse">
            <a:avLst/>
          </a:prstGeom>
          <a:noFill/>
          <a:ln w="12700" cap="flat" cmpd="sng">
            <a:solidFill>
              <a:srgbClr val="D5D5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5526088" y="1473200"/>
            <a:ext cx="2184300" cy="2184300"/>
          </a:xfrm>
          <a:prstGeom prst="ellipse">
            <a:avLst/>
          </a:prstGeom>
          <a:noFill/>
          <a:ln w="12700" cap="flat" cmpd="sng">
            <a:solidFill>
              <a:srgbClr val="D5D5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4629150" y="584200"/>
            <a:ext cx="3963900" cy="3963900"/>
          </a:xfrm>
          <a:prstGeom prst="ellipse">
            <a:avLst/>
          </a:prstGeom>
          <a:noFill/>
          <a:ln w="12700" cap="flat" cmpd="sng">
            <a:solidFill>
              <a:srgbClr val="D5D5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 rot="10800000" flipH="1">
            <a:off x="-7938" y="2519500"/>
            <a:ext cx="6674517" cy="45900"/>
          </a:xfrm>
          <a:custGeom>
            <a:avLst/>
            <a:gdLst/>
            <a:ahLst/>
            <a:cxnLst/>
            <a:rect l="l" t="t" r="r" b="b"/>
            <a:pathLst>
              <a:path w="8369300" h="120000" extrusionOk="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 w="12700" cap="flat" cmpd="sng">
            <a:solidFill>
              <a:srgbClr val="D5D5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1044506" y="2282807"/>
            <a:ext cx="550849" cy="552448"/>
            <a:chOff x="2307521" y="2283162"/>
            <a:chExt cx="551400" cy="551400"/>
          </a:xfrm>
        </p:grpSpPr>
        <p:sp>
          <p:nvSpPr>
            <p:cNvPr id="224" name="Google Shape;224;p29"/>
            <p:cNvSpPr/>
            <p:nvPr/>
          </p:nvSpPr>
          <p:spPr>
            <a:xfrm>
              <a:off x="2307521" y="2283162"/>
              <a:ext cx="551400" cy="551400"/>
            </a:xfrm>
            <a:prstGeom prst="rect">
              <a:avLst/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2456891" y="2427350"/>
              <a:ext cx="252600" cy="255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9"/>
          <p:cNvGrpSpPr/>
          <p:nvPr/>
        </p:nvGrpSpPr>
        <p:grpSpPr>
          <a:xfrm>
            <a:off x="3308332" y="2282807"/>
            <a:ext cx="552448" cy="552448"/>
            <a:chOff x="2307521" y="2283162"/>
            <a:chExt cx="551400" cy="551400"/>
          </a:xfrm>
        </p:grpSpPr>
        <p:sp>
          <p:nvSpPr>
            <p:cNvPr id="227" name="Google Shape;227;p29"/>
            <p:cNvSpPr/>
            <p:nvPr/>
          </p:nvSpPr>
          <p:spPr>
            <a:xfrm>
              <a:off x="2307521" y="2283162"/>
              <a:ext cx="551400" cy="551400"/>
            </a:xfrm>
            <a:prstGeom prst="rect">
              <a:avLst/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456462" y="2427350"/>
              <a:ext cx="253500" cy="255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9"/>
          <p:cNvGrpSpPr/>
          <p:nvPr/>
        </p:nvGrpSpPr>
        <p:grpSpPr>
          <a:xfrm>
            <a:off x="987483" y="696925"/>
            <a:ext cx="2870289" cy="1409696"/>
            <a:chOff x="2935911" y="287892"/>
            <a:chExt cx="2868854" cy="1409837"/>
          </a:xfrm>
        </p:grpSpPr>
        <p:sp>
          <p:nvSpPr>
            <p:cNvPr id="230" name="Google Shape;230;p29"/>
            <p:cNvSpPr txBox="1"/>
            <p:nvPr/>
          </p:nvSpPr>
          <p:spPr>
            <a:xfrm>
              <a:off x="2989865" y="1374629"/>
              <a:ext cx="2814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2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A6A6A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Random tree model’s accuracy larger than  0.82 when tree size is larger than 25.</a:t>
              </a:r>
              <a:endParaRPr sz="800">
                <a:solidFill>
                  <a:srgbClr val="A6A6A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1" name="Google Shape;231;p29"/>
            <p:cNvSpPr txBox="1"/>
            <p:nvPr/>
          </p:nvSpPr>
          <p:spPr>
            <a:xfrm>
              <a:off x="2935911" y="287892"/>
              <a:ext cx="755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25</a:t>
              </a:r>
              <a:endParaRPr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" name="Google Shape;232;p29"/>
            <p:cNvSpPr txBox="1"/>
            <p:nvPr/>
          </p:nvSpPr>
          <p:spPr>
            <a:xfrm>
              <a:off x="2943845" y="880114"/>
              <a:ext cx="788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Tree Size</a:t>
              </a:r>
              <a:endParaRPr sz="11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3078717" y="1286572"/>
              <a:ext cx="287750" cy="0"/>
            </a:xfrm>
            <a:custGeom>
              <a:avLst/>
              <a:gdLst/>
              <a:ahLst/>
              <a:cxnLst/>
              <a:rect l="l" t="t" r="r" b="b"/>
              <a:pathLst>
                <a:path w="504825" h="120000" extrusionOk="0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29"/>
          <p:cNvGrpSpPr/>
          <p:nvPr/>
        </p:nvGrpSpPr>
        <p:grpSpPr>
          <a:xfrm>
            <a:off x="3208396" y="2974987"/>
            <a:ext cx="2870289" cy="1286108"/>
            <a:chOff x="2935911" y="287892"/>
            <a:chExt cx="2868854" cy="1286237"/>
          </a:xfrm>
        </p:grpSpPr>
        <p:sp>
          <p:nvSpPr>
            <p:cNvPr id="235" name="Google Shape;235;p29"/>
            <p:cNvSpPr txBox="1"/>
            <p:nvPr/>
          </p:nvSpPr>
          <p:spPr>
            <a:xfrm>
              <a:off x="2989865" y="1374629"/>
              <a:ext cx="2814900" cy="1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A6A6A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Random forest also suggest feature importance.</a:t>
              </a:r>
              <a:endParaRPr sz="700">
                <a:solidFill>
                  <a:srgbClr val="A6A6A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>
              <a:off x="2935911" y="287892"/>
              <a:ext cx="2581513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Windspeed</a:t>
              </a:r>
              <a:endParaRPr sz="3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7" name="Google Shape;237;p29"/>
            <p:cNvSpPr txBox="1"/>
            <p:nvPr/>
          </p:nvSpPr>
          <p:spPr>
            <a:xfrm>
              <a:off x="2943844" y="880115"/>
              <a:ext cx="1476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Features importance</a:t>
              </a:r>
              <a:endParaRPr sz="11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3078717" y="1286573"/>
              <a:ext cx="287750" cy="0"/>
            </a:xfrm>
            <a:custGeom>
              <a:avLst/>
              <a:gdLst/>
              <a:ahLst/>
              <a:cxnLst/>
              <a:rect l="l" t="t" r="r" b="b"/>
              <a:pathLst>
                <a:path w="504825" h="120000" extrusionOk="0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9"/>
          <p:cNvGrpSpPr/>
          <p:nvPr/>
        </p:nvGrpSpPr>
        <p:grpSpPr>
          <a:xfrm>
            <a:off x="6342045" y="2282807"/>
            <a:ext cx="552448" cy="552448"/>
            <a:chOff x="2307521" y="2283162"/>
            <a:chExt cx="551400" cy="551400"/>
          </a:xfrm>
        </p:grpSpPr>
        <p:sp>
          <p:nvSpPr>
            <p:cNvPr id="240" name="Google Shape;240;p29"/>
            <p:cNvSpPr/>
            <p:nvPr/>
          </p:nvSpPr>
          <p:spPr>
            <a:xfrm>
              <a:off x="2307521" y="2283162"/>
              <a:ext cx="551400" cy="551400"/>
            </a:xfrm>
            <a:prstGeom prst="rect">
              <a:avLst/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456462" y="2427350"/>
              <a:ext cx="253500" cy="255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9"/>
          <p:cNvSpPr/>
          <p:nvPr/>
        </p:nvSpPr>
        <p:spPr>
          <a:xfrm>
            <a:off x="6111875" y="3421063"/>
            <a:ext cx="276300" cy="276300"/>
          </a:xfrm>
          <a:prstGeom prst="plus">
            <a:avLst>
              <a:gd name="adj" fmla="val 4138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29"/>
          <p:cNvGrpSpPr/>
          <p:nvPr/>
        </p:nvGrpSpPr>
        <p:grpSpPr>
          <a:xfrm>
            <a:off x="6904328" y="995387"/>
            <a:ext cx="1420974" cy="928680"/>
            <a:chOff x="6903281" y="994907"/>
            <a:chExt cx="1421400" cy="928402"/>
          </a:xfrm>
        </p:grpSpPr>
        <p:sp>
          <p:nvSpPr>
            <p:cNvPr id="244" name="Google Shape;244;p29"/>
            <p:cNvSpPr/>
            <p:nvPr/>
          </p:nvSpPr>
          <p:spPr>
            <a:xfrm>
              <a:off x="7284411" y="994907"/>
              <a:ext cx="427200" cy="426900"/>
            </a:xfrm>
            <a:prstGeom prst="plus">
              <a:avLst>
                <a:gd name="adj" fmla="val 4138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9"/>
            <p:cNvSpPr txBox="1"/>
            <p:nvPr/>
          </p:nvSpPr>
          <p:spPr>
            <a:xfrm>
              <a:off x="6903281" y="1485309"/>
              <a:ext cx="14214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A5A5A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this is a sample text. insert your desired text here. Again. this is a dummy text. enter your</a:t>
              </a:r>
              <a:endParaRPr sz="6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0270" y="627067"/>
            <a:ext cx="3779308" cy="246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304800" y="141767"/>
            <a:ext cx="5221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13" y="2872155"/>
            <a:ext cx="3221810" cy="212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0"/>
          <p:cNvGrpSpPr/>
          <p:nvPr/>
        </p:nvGrpSpPr>
        <p:grpSpPr>
          <a:xfrm>
            <a:off x="-34" y="1932077"/>
            <a:ext cx="768369" cy="1279672"/>
            <a:chOff x="-34" y="1931896"/>
            <a:chExt cx="768600" cy="1279800"/>
          </a:xfrm>
        </p:grpSpPr>
        <p:sp>
          <p:nvSpPr>
            <p:cNvPr id="254" name="Google Shape;254;p30"/>
            <p:cNvSpPr/>
            <p:nvPr/>
          </p:nvSpPr>
          <p:spPr>
            <a:xfrm rot="5400000">
              <a:off x="-255634" y="2187496"/>
              <a:ext cx="1279800" cy="7686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0"/>
            <p:cNvSpPr txBox="1"/>
            <p:nvPr/>
          </p:nvSpPr>
          <p:spPr>
            <a:xfrm>
              <a:off x="11363" y="2435751"/>
              <a:ext cx="553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</a:t>
              </a:r>
              <a:r>
                <a:rPr lang="en-US" altLang="zh-CN" sz="1000" dirty="0" err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rof.X</a:t>
              </a:r>
              <a:endParaRPr sz="1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56" name="Google Shape;256;p30"/>
          <p:cNvSpPr/>
          <p:nvPr/>
        </p:nvSpPr>
        <p:spPr>
          <a:xfrm>
            <a:off x="6499225" y="0"/>
            <a:ext cx="26448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890839" y="252153"/>
            <a:ext cx="4907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 for random forest</a:t>
            </a:r>
            <a:endParaRPr sz="2800" b="1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446" y="2435771"/>
            <a:ext cx="4755404" cy="127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1015446" y="2042022"/>
            <a:ext cx="2984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1071156" y="1118883"/>
            <a:ext cx="3218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Accuracy: 83.3%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P-value: &lt; 2.2e-16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1"/>
          <p:cNvGrpSpPr/>
          <p:nvPr/>
        </p:nvGrpSpPr>
        <p:grpSpPr>
          <a:xfrm>
            <a:off x="0" y="76200"/>
            <a:ext cx="9144001" cy="5143500"/>
            <a:chOff x="0" y="0"/>
            <a:chExt cx="9144001" cy="5143500"/>
          </a:xfrm>
        </p:grpSpPr>
        <p:sp>
          <p:nvSpPr>
            <p:cNvPr id="267" name="Google Shape;267;p31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0" y="0"/>
              <a:ext cx="9144001" cy="5143500"/>
            </a:xfrm>
            <a:prstGeom prst="rect">
              <a:avLst/>
            </a:prstGeom>
            <a:solidFill>
              <a:srgbClr val="1E3C4E">
                <a:alpha val="6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31"/>
          <p:cNvSpPr/>
          <p:nvPr/>
        </p:nvSpPr>
        <p:spPr>
          <a:xfrm>
            <a:off x="3187700" y="13970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 h="120000" extrusionOk="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517374" y="1852550"/>
            <a:ext cx="4479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DataRobot</a:t>
            </a:r>
            <a:endParaRPr sz="6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3200400" y="3416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 h="120000" extrusionOk="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/>
          <p:nvPr/>
        </p:nvSpPr>
        <p:spPr>
          <a:xfrm>
            <a:off x="4648200" y="-12700"/>
            <a:ext cx="44958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11113" y="0"/>
            <a:ext cx="9132887" cy="5143500"/>
          </a:xfrm>
          <a:prstGeom prst="rect">
            <a:avLst/>
          </a:prstGeom>
          <a:blipFill rotWithShape="1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119025" y="0"/>
            <a:ext cx="4362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Classifier (Gini) (63.99% of sample size)</a:t>
            </a:r>
            <a:endParaRPr sz="2400"/>
          </a:p>
        </p:txBody>
      </p:sp>
      <p:sp>
        <p:nvSpPr>
          <p:cNvPr id="279" name="Google Shape;279;p32"/>
          <p:cNvSpPr txBox="1"/>
          <p:nvPr/>
        </p:nvSpPr>
        <p:spPr>
          <a:xfrm>
            <a:off x="4762525" y="3122000"/>
            <a:ext cx="4619700" cy="1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Light Gradient Boosted Trees Classifier with Early Stopping (SoftMax Loss) (16 leaves) 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(64% of sample size)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778725" y="2981100"/>
            <a:ext cx="3043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 of Random Forest Model</a:t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202600"/>
            <a:ext cx="4495800" cy="1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4837650" y="643875"/>
            <a:ext cx="4116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Blueprint of Light Gradient Boosted Trees Model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2600"/>
            <a:ext cx="4648200" cy="1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/>
        </p:nvSpPr>
        <p:spPr>
          <a:xfrm>
            <a:off x="76200" y="119075"/>
            <a:ext cx="3467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Accuracy of Random Forest</a:t>
            </a:r>
            <a:endParaRPr sz="1800" b="1"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875"/>
            <a:ext cx="8839201" cy="14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6181800" y="2920500"/>
            <a:ext cx="2809800" cy="2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X-axis represents the percentage of the test dataset used to compare the predictions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Y-axis represents the percentage of predicted values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7675"/>
            <a:ext cx="57340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73819" y="117613"/>
            <a:ext cx="3391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Accuracy of Random Forest</a:t>
            </a:r>
            <a:endParaRPr sz="1800" b="1" dirty="0"/>
          </a:p>
        </p:txBody>
      </p:sp>
      <p:graphicFrame>
        <p:nvGraphicFramePr>
          <p:cNvPr id="299" name="Google Shape;299;p34"/>
          <p:cNvGraphicFramePr/>
          <p:nvPr/>
        </p:nvGraphicFramePr>
        <p:xfrm>
          <a:off x="152400" y="3902050"/>
          <a:ext cx="5943600" cy="1127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 score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partly-cloudy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4"/>
          <p:cNvSpPr txBox="1"/>
          <p:nvPr/>
        </p:nvSpPr>
        <p:spPr>
          <a:xfrm>
            <a:off x="5924575" y="683325"/>
            <a:ext cx="3289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Overall accuracy is 80.81%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 represents percentage of True data in 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Precision represents possibility of True prediction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F1 score considers both recall and precision</a:t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3325"/>
            <a:ext cx="5943600" cy="30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/>
        </p:nvSpPr>
        <p:spPr>
          <a:xfrm>
            <a:off x="87975" y="118900"/>
            <a:ext cx="2861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Interpretation of Model</a:t>
            </a:r>
            <a:endParaRPr sz="1800" b="1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6775"/>
            <a:ext cx="8839202" cy="335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979531-96E1-0341-8B66-CCFDDF08817F}"/>
              </a:ext>
            </a:extLst>
          </p:cNvPr>
          <p:cNvSpPr txBox="1"/>
          <p:nvPr/>
        </p:nvSpPr>
        <p:spPr>
          <a:xfrm>
            <a:off x="374802" y="691372"/>
            <a:ext cx="348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70C0"/>
                </a:solidFill>
              </a:rPr>
              <a:t>Background</a:t>
            </a:r>
            <a:endParaRPr kumimoji="1" lang="zh-CN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等腰三角形 38">
            <a:extLst>
              <a:ext uri="{FF2B5EF4-FFF2-40B4-BE49-F238E27FC236}">
                <a16:creationId xmlns:a16="http://schemas.microsoft.com/office/drawing/2014/main" id="{23A43F30-B4C0-FF4E-8B8B-04FB771C94B4}"/>
              </a:ext>
            </a:extLst>
          </p:cNvPr>
          <p:cNvSpPr/>
          <p:nvPr/>
        </p:nvSpPr>
        <p:spPr bwMode="auto">
          <a:xfrm rot="5400000">
            <a:off x="-272774" y="1811337"/>
            <a:ext cx="1279525" cy="76835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" name="任意多边形 1">
            <a:extLst>
              <a:ext uri="{FF2B5EF4-FFF2-40B4-BE49-F238E27FC236}">
                <a16:creationId xmlns:a16="http://schemas.microsoft.com/office/drawing/2014/main" id="{F893BA8A-63F6-0342-B632-5DCC95BC22BE}"/>
              </a:ext>
            </a:extLst>
          </p:cNvPr>
          <p:cNvSpPr/>
          <p:nvPr/>
        </p:nvSpPr>
        <p:spPr>
          <a:xfrm>
            <a:off x="751164" y="2208543"/>
            <a:ext cx="8369300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CF6B02-B34E-D245-9321-8D328194F10A}"/>
              </a:ext>
            </a:extLst>
          </p:cNvPr>
          <p:cNvSpPr/>
          <p:nvPr/>
        </p:nvSpPr>
        <p:spPr>
          <a:xfrm>
            <a:off x="630690" y="2608593"/>
            <a:ext cx="23112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400" b="1" dirty="0">
                <a:solidFill>
                  <a:srgbClr val="0070C0"/>
                </a:solidFill>
                <a:latin typeface="+mn-lt"/>
              </a:rPr>
              <a:t>facilitate analysis and communication of climate information</a:t>
            </a:r>
            <a:r>
              <a:rPr lang="zh-CN" altLang="zh-CN" sz="1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+mn-lt"/>
              </a:rPr>
              <a:t>studies</a:t>
            </a:r>
            <a:r>
              <a:rPr lang="zh-CN" altLang="en-US" sz="1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+mn-lt"/>
              </a:rPr>
              <a:t>of</a:t>
            </a:r>
            <a:r>
              <a:rPr lang="zh-CN" altLang="en-US" sz="1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+mn-lt"/>
              </a:rPr>
              <a:t>changes in local weather types</a:t>
            </a:r>
            <a:r>
              <a:rPr lang="zh-CN" altLang="zh-CN" b="1" dirty="0">
                <a:solidFill>
                  <a:srgbClr val="0070C0"/>
                </a:solidFill>
                <a:latin typeface="+mn-lt"/>
              </a:rPr>
              <a:t> </a:t>
            </a:r>
            <a:endParaRPr lang="zh-CN" altLang="en-US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217007-B4A4-E24F-80DF-F08AFD159DD0}"/>
              </a:ext>
            </a:extLst>
          </p:cNvPr>
          <p:cNvSpPr/>
          <p:nvPr/>
        </p:nvSpPr>
        <p:spPr>
          <a:xfrm>
            <a:off x="3325211" y="2660508"/>
            <a:ext cx="2311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400" b="1" dirty="0">
                <a:solidFill>
                  <a:srgbClr val="0070C0"/>
                </a:solidFill>
                <a:latin typeface="+mn-lt"/>
              </a:rPr>
              <a:t>Initiate urban climate awareness in urban planning practices</a:t>
            </a:r>
            <a:r>
              <a:rPr lang="zh-CN" altLang="zh-CN" sz="1400" b="1" dirty="0">
                <a:solidFill>
                  <a:srgbClr val="0070C0"/>
                </a:solidFill>
                <a:latin typeface="+mn-lt"/>
              </a:rPr>
              <a:t> </a:t>
            </a:r>
            <a:endParaRPr lang="zh-CN" altLang="en-US" sz="14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92C70E-1135-6741-B11B-9D3C5E9EB207}"/>
              </a:ext>
            </a:extLst>
          </p:cNvPr>
          <p:cNvSpPr txBox="1"/>
          <p:nvPr/>
        </p:nvSpPr>
        <p:spPr>
          <a:xfrm>
            <a:off x="5643416" y="2702828"/>
            <a:ext cx="347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0070C0"/>
                </a:solidFill>
              </a:rPr>
              <a:t>The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importance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of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weather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stability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0070C0"/>
                </a:solidFill>
              </a:rPr>
              <a:t>Impact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on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natural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environment,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the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human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body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and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the</a:t>
            </a:r>
            <a:r>
              <a:rPr kumimoji="1" lang="zh-CN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zh-CN" b="1" dirty="0">
                <a:solidFill>
                  <a:srgbClr val="0070C0"/>
                </a:solidFill>
              </a:rPr>
              <a:t>economy</a:t>
            </a:r>
            <a:endParaRPr kumimoji="1"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8EDB38-F346-5D40-9224-5B4DBB0B774E}"/>
              </a:ext>
            </a:extLst>
          </p:cNvPr>
          <p:cNvSpPr/>
          <p:nvPr/>
        </p:nvSpPr>
        <p:spPr>
          <a:xfrm>
            <a:off x="337085" y="143739"/>
            <a:ext cx="3785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Weather Type Classification</a:t>
            </a:r>
            <a:r>
              <a:rPr lang="zh-CN" altLang="zh-CN" sz="24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2A46F64E-88DD-F342-9999-8B5347A4B5C3}"/>
              </a:ext>
            </a:extLst>
          </p:cNvPr>
          <p:cNvCxnSpPr>
            <a:cxnSpLocks/>
          </p:cNvCxnSpPr>
          <p:nvPr/>
        </p:nvCxnSpPr>
        <p:spPr bwMode="auto">
          <a:xfrm>
            <a:off x="169513" y="654294"/>
            <a:ext cx="8640216" cy="273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123;p21">
            <a:extLst>
              <a:ext uri="{FF2B5EF4-FFF2-40B4-BE49-F238E27FC236}">
                <a16:creationId xmlns:a16="http://schemas.microsoft.com/office/drawing/2014/main" id="{D7CFED46-EF03-40AF-9E48-52EEF9D914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2600" y="1721535"/>
            <a:ext cx="876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3;p21">
            <a:extLst>
              <a:ext uri="{FF2B5EF4-FFF2-40B4-BE49-F238E27FC236}">
                <a16:creationId xmlns:a16="http://schemas.microsoft.com/office/drawing/2014/main" id="{514585CB-AC72-4A1D-B857-1F4628858E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467" y="1716921"/>
            <a:ext cx="876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3;p21">
            <a:extLst>
              <a:ext uri="{FF2B5EF4-FFF2-40B4-BE49-F238E27FC236}">
                <a16:creationId xmlns:a16="http://schemas.microsoft.com/office/drawing/2014/main" id="{881253C0-02D9-4707-AFC1-63BB341464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5943" y="1721542"/>
            <a:ext cx="876300" cy="89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0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/>
        </p:nvSpPr>
        <p:spPr>
          <a:xfrm>
            <a:off x="76200" y="85600"/>
            <a:ext cx="50565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Accuracy of Light Gradient Boosted Trees</a:t>
            </a:r>
            <a:endParaRPr sz="1800" b="1"/>
          </a:p>
        </p:txBody>
      </p:sp>
      <p:sp>
        <p:nvSpPr>
          <p:cNvPr id="316" name="Google Shape;316;p36"/>
          <p:cNvSpPr txBox="1"/>
          <p:nvPr/>
        </p:nvSpPr>
        <p:spPr>
          <a:xfrm>
            <a:off x="6029400" y="3521825"/>
            <a:ext cx="3194400" cy="2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when the model becomes more divergent, the more accurate is the model represented by the blue line</a:t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450"/>
            <a:ext cx="8839200" cy="122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2981"/>
            <a:ext cx="5876999" cy="2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/>
        </p:nvSpPr>
        <p:spPr>
          <a:xfrm>
            <a:off x="80963" y="130725"/>
            <a:ext cx="491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Accuracy of Light Gradient Boosted Trees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25" name="Google Shape;325;p37"/>
          <p:cNvGraphicFramePr/>
          <p:nvPr/>
        </p:nvGraphicFramePr>
        <p:xfrm>
          <a:off x="152400" y="3690925"/>
          <a:ext cx="5943600" cy="11353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of wrong time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37.4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75.6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partly-cloudy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3325"/>
            <a:ext cx="5943599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/>
        </p:nvSpPr>
        <p:spPr>
          <a:xfrm>
            <a:off x="205850" y="118900"/>
            <a:ext cx="2861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Interpretation of Model</a:t>
            </a:r>
            <a:endParaRPr sz="1800" b="1" dirty="0"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793475"/>
            <a:ext cx="8839200" cy="35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>
            <a:grpSpLocks/>
          </p:cNvGrpSpPr>
          <p:nvPr/>
        </p:nvGrpSpPr>
        <p:grpSpPr bwMode="auto">
          <a:xfrm rot="5400000">
            <a:off x="4178300" y="1814513"/>
            <a:ext cx="768350" cy="1279525"/>
            <a:chOff x="1" y="1931896"/>
            <a:chExt cx="768567" cy="1279711"/>
          </a:xfrm>
        </p:grpSpPr>
        <p:sp>
          <p:nvSpPr>
            <p:cNvPr id="39" name="等腰三角形 38"/>
            <p:cNvSpPr/>
            <p:nvPr/>
          </p:nvSpPr>
          <p:spPr>
            <a:xfrm rot="5400000">
              <a:off x="-255571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5613" name="文本框 66"/>
            <p:cNvSpPr txBox="1">
              <a:spLocks noChangeArrowheads="1"/>
            </p:cNvSpPr>
            <p:nvPr/>
          </p:nvSpPr>
          <p:spPr bwMode="auto">
            <a:xfrm>
              <a:off x="18500" y="2435733"/>
              <a:ext cx="539082" cy="246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 err="1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Prof.X</a:t>
              </a:r>
              <a:endParaRPr lang="zh-CN" altLang="en-US" sz="10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2270125" cy="20558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290763" y="0"/>
            <a:ext cx="2271712" cy="205581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581525" y="0"/>
            <a:ext cx="2271713" cy="2055813"/>
          </a:xfrm>
          <a:prstGeom prst="rect">
            <a:avLst/>
          </a:prstGeom>
          <a:blipFill dpi="0" rotWithShape="0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875" y="0"/>
            <a:ext cx="2270125" cy="205581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5" name="组合 7"/>
          <p:cNvGrpSpPr>
            <a:grpSpLocks/>
          </p:cNvGrpSpPr>
          <p:nvPr/>
        </p:nvGrpSpPr>
        <p:grpSpPr bwMode="auto">
          <a:xfrm>
            <a:off x="495181" y="2898796"/>
            <a:ext cx="8172687" cy="1244304"/>
            <a:chOff x="1163262" y="376804"/>
            <a:chExt cx="8169010" cy="1245483"/>
          </a:xfrm>
        </p:grpSpPr>
        <p:sp>
          <p:nvSpPr>
            <p:cNvPr id="47" name="文本框 13"/>
            <p:cNvSpPr txBox="1">
              <a:spLocks noChangeArrowheads="1"/>
            </p:cNvSpPr>
            <p:nvPr/>
          </p:nvSpPr>
          <p:spPr bwMode="auto">
            <a:xfrm>
              <a:off x="4433874" y="376804"/>
              <a:ext cx="1696112" cy="585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PART05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文本框 66"/>
            <p:cNvSpPr txBox="1">
              <a:spLocks noChangeArrowheads="1"/>
            </p:cNvSpPr>
            <p:nvPr/>
          </p:nvSpPr>
          <p:spPr bwMode="auto">
            <a:xfrm>
              <a:off x="1163262" y="1160184"/>
              <a:ext cx="8169010" cy="46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2400" dirty="0"/>
                <a:t>Comparison between Handcraft Models and Data Robot Models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>
            <a:grpSpLocks/>
          </p:cNvGrpSpPr>
          <p:nvPr/>
        </p:nvGrpSpPr>
        <p:grpSpPr bwMode="auto">
          <a:xfrm rot="5400000">
            <a:off x="4187825" y="-255587"/>
            <a:ext cx="768350" cy="1279525"/>
            <a:chOff x="1" y="1931896"/>
            <a:chExt cx="768567" cy="1279711"/>
          </a:xfrm>
        </p:grpSpPr>
        <p:sp>
          <p:nvSpPr>
            <p:cNvPr id="39" name="等腰三角形 38"/>
            <p:cNvSpPr/>
            <p:nvPr/>
          </p:nvSpPr>
          <p:spPr>
            <a:xfrm rot="5400000">
              <a:off x="-255571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6656" name="文本框 66"/>
            <p:cNvSpPr txBox="1">
              <a:spLocks noChangeArrowheads="1"/>
            </p:cNvSpPr>
            <p:nvPr/>
          </p:nvSpPr>
          <p:spPr bwMode="auto">
            <a:xfrm>
              <a:off x="18500" y="2435732"/>
              <a:ext cx="539082" cy="246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dirty="0" err="1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Prof.X</a:t>
              </a:r>
              <a:endParaRPr lang="zh-CN" altLang="en-US" sz="10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798763"/>
            <a:ext cx="9144000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08199" y="832894"/>
            <a:ext cx="8353377" cy="691325"/>
            <a:chOff x="4187217" y="3022621"/>
            <a:chExt cx="8352494" cy="692000"/>
          </a:xfrm>
        </p:grpSpPr>
        <p:sp>
          <p:nvSpPr>
            <p:cNvPr id="26653" name="文本框 66"/>
            <p:cNvSpPr txBox="1">
              <a:spLocks noChangeArrowheads="1"/>
            </p:cNvSpPr>
            <p:nvPr/>
          </p:nvSpPr>
          <p:spPr bwMode="auto">
            <a:xfrm>
              <a:off x="4715252" y="3518029"/>
              <a:ext cx="3565148" cy="19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ts val="900"/>
                </a:lnSpc>
              </a:pPr>
              <a:endParaRPr lang="zh-CN" altLang="en-US" sz="600" dirty="0"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654" name="文本框 66"/>
            <p:cNvSpPr txBox="1">
              <a:spLocks noChangeArrowheads="1"/>
            </p:cNvSpPr>
            <p:nvPr/>
          </p:nvSpPr>
          <p:spPr bwMode="auto">
            <a:xfrm>
              <a:off x="4187217" y="3022621"/>
              <a:ext cx="8352494" cy="462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/>
                <a:t>Comparison between Handcraft Models and Data Robot Models</a:t>
              </a:r>
              <a:endParaRPr lang="zh-CN" altLang="zh-CN" sz="2400" b="1" dirty="0"/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838200" y="2125663"/>
            <a:ext cx="2209800" cy="2590800"/>
            <a:chOff x="1054100" y="2125444"/>
            <a:chExt cx="2209800" cy="2590800"/>
          </a:xfrm>
        </p:grpSpPr>
        <p:sp>
          <p:nvSpPr>
            <p:cNvPr id="3" name="矩形 2"/>
            <p:cNvSpPr/>
            <p:nvPr/>
          </p:nvSpPr>
          <p:spPr>
            <a:xfrm>
              <a:off x="1054100" y="2125444"/>
              <a:ext cx="2209800" cy="666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05410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48" name="组合 7"/>
            <p:cNvGrpSpPr>
              <a:grpSpLocks/>
            </p:cNvGrpSpPr>
            <p:nvPr/>
          </p:nvGrpSpPr>
          <p:grpSpPr bwMode="auto">
            <a:xfrm>
              <a:off x="1304106" y="3224784"/>
              <a:ext cx="1809735" cy="1015663"/>
              <a:chOff x="2896077" y="752816"/>
              <a:chExt cx="2915697" cy="848375"/>
            </a:xfrm>
          </p:grpSpPr>
          <p:sp>
            <p:nvSpPr>
              <p:cNvPr id="26651" name="文本框 66"/>
              <p:cNvSpPr txBox="1">
                <a:spLocks noChangeArrowheads="1"/>
              </p:cNvSpPr>
              <p:nvPr/>
            </p:nvSpPr>
            <p:spPr bwMode="auto">
              <a:xfrm>
                <a:off x="2904181" y="1173074"/>
                <a:ext cx="2814868" cy="164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900"/>
                  </a:lnSpc>
                </a:pPr>
                <a:endParaRPr lang="zh-CN" altLang="en-US" sz="600" dirty="0"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652" name="文本框 66"/>
              <p:cNvSpPr txBox="1">
                <a:spLocks noChangeArrowheads="1"/>
              </p:cNvSpPr>
              <p:nvPr/>
            </p:nvSpPr>
            <p:spPr bwMode="auto">
              <a:xfrm>
                <a:off x="2896077" y="752816"/>
                <a:ext cx="2915697" cy="848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/>
                  <a:t>Comparison on models’ algorithm</a:t>
                </a:r>
                <a:endParaRPr lang="zh-CN" altLang="en-US" sz="2000" dirty="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649" name="文本框 13"/>
            <p:cNvSpPr txBox="1">
              <a:spLocks noChangeArrowheads="1"/>
            </p:cNvSpPr>
            <p:nvPr/>
          </p:nvSpPr>
          <p:spPr bwMode="auto">
            <a:xfrm>
              <a:off x="1757160" y="2152997"/>
              <a:ext cx="1847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543300" y="1958975"/>
            <a:ext cx="2209800" cy="2757488"/>
            <a:chOff x="3498850" y="1958756"/>
            <a:chExt cx="2209800" cy="2757488"/>
          </a:xfrm>
        </p:grpSpPr>
        <p:sp>
          <p:nvSpPr>
            <p:cNvPr id="42" name="矩形 41"/>
            <p:cNvSpPr/>
            <p:nvPr/>
          </p:nvSpPr>
          <p:spPr>
            <a:xfrm>
              <a:off x="3498850" y="1958756"/>
              <a:ext cx="2209800" cy="8334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49885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41" name="组合 7"/>
            <p:cNvGrpSpPr>
              <a:grpSpLocks/>
            </p:cNvGrpSpPr>
            <p:nvPr/>
          </p:nvGrpSpPr>
          <p:grpSpPr bwMode="auto">
            <a:xfrm>
              <a:off x="3767906" y="3224784"/>
              <a:ext cx="1809735" cy="707886"/>
              <a:chOff x="2896077" y="752816"/>
              <a:chExt cx="2915697" cy="591291"/>
            </a:xfrm>
          </p:grpSpPr>
          <p:sp>
            <p:nvSpPr>
              <p:cNvPr id="26644" name="文本框 66"/>
              <p:cNvSpPr txBox="1">
                <a:spLocks noChangeArrowheads="1"/>
              </p:cNvSpPr>
              <p:nvPr/>
            </p:nvSpPr>
            <p:spPr bwMode="auto">
              <a:xfrm>
                <a:off x="2904181" y="1173074"/>
                <a:ext cx="2814868" cy="164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900"/>
                  </a:lnSpc>
                </a:pPr>
                <a:endParaRPr lang="zh-CN" altLang="en-US" sz="600" dirty="0"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645" name="文本框 66"/>
              <p:cNvSpPr txBox="1">
                <a:spLocks noChangeArrowheads="1"/>
              </p:cNvSpPr>
              <p:nvPr/>
            </p:nvSpPr>
            <p:spPr bwMode="auto">
              <a:xfrm>
                <a:off x="2896077" y="752816"/>
                <a:ext cx="2915697" cy="591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/>
                  <a:t>Comparison on models’ result</a:t>
                </a:r>
                <a:endParaRPr lang="zh-CN" altLang="en-US" sz="2000" dirty="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642" name="文本框 13"/>
            <p:cNvSpPr txBox="1">
              <a:spLocks noChangeArrowheads="1"/>
            </p:cNvSpPr>
            <p:nvPr/>
          </p:nvSpPr>
          <p:spPr bwMode="auto">
            <a:xfrm>
              <a:off x="4309860" y="2064097"/>
              <a:ext cx="1847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6248400" y="2125663"/>
            <a:ext cx="2209800" cy="2590800"/>
            <a:chOff x="5943600" y="2125444"/>
            <a:chExt cx="2209800" cy="2590800"/>
          </a:xfrm>
        </p:grpSpPr>
        <p:sp>
          <p:nvSpPr>
            <p:cNvPr id="43" name="矩形 42"/>
            <p:cNvSpPr/>
            <p:nvPr/>
          </p:nvSpPr>
          <p:spPr>
            <a:xfrm>
              <a:off x="5943600" y="2125444"/>
              <a:ext cx="2209800" cy="6667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943600" y="2798544"/>
              <a:ext cx="2209800" cy="19177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34" name="组合 7"/>
            <p:cNvGrpSpPr>
              <a:grpSpLocks/>
            </p:cNvGrpSpPr>
            <p:nvPr/>
          </p:nvGrpSpPr>
          <p:grpSpPr bwMode="auto">
            <a:xfrm>
              <a:off x="6231706" y="3224784"/>
              <a:ext cx="1809735" cy="1015663"/>
              <a:chOff x="2896077" y="752816"/>
              <a:chExt cx="2915697" cy="848375"/>
            </a:xfrm>
          </p:grpSpPr>
          <p:sp>
            <p:nvSpPr>
              <p:cNvPr id="26637" name="文本框 66"/>
              <p:cNvSpPr txBox="1">
                <a:spLocks noChangeArrowheads="1"/>
              </p:cNvSpPr>
              <p:nvPr/>
            </p:nvSpPr>
            <p:spPr bwMode="auto">
              <a:xfrm>
                <a:off x="2904181" y="1173074"/>
                <a:ext cx="2814868" cy="164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900"/>
                  </a:lnSpc>
                </a:pPr>
                <a:endParaRPr lang="zh-CN" altLang="en-US" sz="600" dirty="0">
                  <a:latin typeface="Helvetica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638" name="文本框 66"/>
              <p:cNvSpPr txBox="1">
                <a:spLocks noChangeArrowheads="1"/>
              </p:cNvSpPr>
              <p:nvPr/>
            </p:nvSpPr>
            <p:spPr bwMode="auto">
              <a:xfrm>
                <a:off x="2896077" y="752816"/>
                <a:ext cx="2915697" cy="848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/>
                  <a:t>Comparison on models’ execution time</a:t>
                </a:r>
                <a:endParaRPr lang="zh-CN" altLang="en-US" sz="2000" dirty="0"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635" name="文本框 13"/>
            <p:cNvSpPr txBox="1">
              <a:spLocks noChangeArrowheads="1"/>
            </p:cNvSpPr>
            <p:nvPr/>
          </p:nvSpPr>
          <p:spPr bwMode="auto">
            <a:xfrm>
              <a:off x="6722860" y="2152997"/>
              <a:ext cx="1847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36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39" name="等腰三角形 38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8701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 err="1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Prof.X</a:t>
              </a:r>
              <a:endParaRPr lang="zh-CN" altLang="en-US" sz="10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762000" y="2565400"/>
            <a:ext cx="8369300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814513" y="2282825"/>
            <a:ext cx="550862" cy="552450"/>
            <a:chOff x="2307521" y="2283162"/>
            <a:chExt cx="551398" cy="551398"/>
          </a:xfrm>
        </p:grpSpPr>
        <p:sp>
          <p:nvSpPr>
            <p:cNvPr id="3" name="矩形 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五角星 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4035425" y="2282825"/>
            <a:ext cx="550863" cy="552450"/>
            <a:chOff x="2307521" y="2283162"/>
            <a:chExt cx="551398" cy="551398"/>
          </a:xfrm>
        </p:grpSpPr>
        <p:sp>
          <p:nvSpPr>
            <p:cNvPr id="44" name="矩形 43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6" name="组合 7"/>
          <p:cNvGrpSpPr>
            <a:grpSpLocks/>
          </p:cNvGrpSpPr>
          <p:nvPr/>
        </p:nvGrpSpPr>
        <p:grpSpPr bwMode="auto">
          <a:xfrm>
            <a:off x="245556" y="302863"/>
            <a:ext cx="9130398" cy="1702610"/>
            <a:chOff x="1568994" y="-131797"/>
            <a:chExt cx="9126014" cy="1702854"/>
          </a:xfrm>
        </p:grpSpPr>
        <p:sp>
          <p:nvSpPr>
            <p:cNvPr id="28692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endParaRPr lang="zh-CN" altLang="en-US" sz="600" dirty="0">
                <a:solidFill>
                  <a:srgbClr val="A6A6A6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693" name="文本框 13"/>
            <p:cNvSpPr txBox="1">
              <a:spLocks noChangeArrowheads="1"/>
            </p:cNvSpPr>
            <p:nvPr/>
          </p:nvSpPr>
          <p:spPr bwMode="auto">
            <a:xfrm>
              <a:off x="1568994" y="-131797"/>
              <a:ext cx="5588076" cy="52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Comparison on models’ algorithm</a:t>
              </a:r>
              <a:endParaRPr lang="zh-CN" altLang="en-US" sz="2800" dirty="0"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文本框 66"/>
            <p:cNvSpPr txBox="1">
              <a:spLocks noChangeArrowheads="1"/>
            </p:cNvSpPr>
            <p:nvPr/>
          </p:nvSpPr>
          <p:spPr bwMode="auto">
            <a:xfrm>
              <a:off x="1727885" y="540021"/>
              <a:ext cx="8967123" cy="877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700" dirty="0"/>
                <a:t>Handcraft Random Forest model is highly similar with Data Robot’s random forest model.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700" dirty="0"/>
                <a:t>Light Gradient Boosted Tree(LGBT) Classifier constructs trees that learn from the previous tree.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700" dirty="0"/>
                <a:t>By setting early stopping point, LGBT Classifier has faster training speed and higher efficiency.</a:t>
              </a:r>
              <a:endPara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51" name="组合 7"/>
          <p:cNvGrpSpPr>
            <a:grpSpLocks/>
          </p:cNvGrpSpPr>
          <p:nvPr/>
        </p:nvGrpSpPr>
        <p:grpSpPr bwMode="auto">
          <a:xfrm>
            <a:off x="287960" y="3059870"/>
            <a:ext cx="6346096" cy="1477685"/>
            <a:chOff x="-132803" y="93160"/>
            <a:chExt cx="6343049" cy="1477897"/>
          </a:xfrm>
        </p:grpSpPr>
        <p:sp>
          <p:nvSpPr>
            <p:cNvPr id="28688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endParaRPr lang="zh-CN" altLang="en-US" sz="600" dirty="0">
                <a:solidFill>
                  <a:srgbClr val="A6A6A6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689" name="文本框 13"/>
            <p:cNvSpPr txBox="1">
              <a:spLocks noChangeArrowheads="1"/>
            </p:cNvSpPr>
            <p:nvPr/>
          </p:nvSpPr>
          <p:spPr bwMode="auto">
            <a:xfrm>
              <a:off x="-132803" y="93160"/>
              <a:ext cx="6343049" cy="52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Comparison on models’ execution time</a:t>
              </a:r>
              <a:endParaRPr lang="zh-CN" altLang="en-US" sz="2800" dirty="0"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4" name="文本框 66"/>
            <p:cNvSpPr txBox="1">
              <a:spLocks noChangeArrowheads="1"/>
            </p:cNvSpPr>
            <p:nvPr/>
          </p:nvSpPr>
          <p:spPr bwMode="auto">
            <a:xfrm>
              <a:off x="87274" y="804833"/>
              <a:ext cx="6121492" cy="353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700" dirty="0"/>
                <a:t>Data Robot’s models are much more superior in execution time.</a:t>
              </a:r>
              <a:endPara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6356350" y="2282825"/>
            <a:ext cx="552450" cy="552450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9" name="组合 7"/>
          <p:cNvGrpSpPr>
            <a:grpSpLocks/>
          </p:cNvGrpSpPr>
          <p:nvPr/>
        </p:nvGrpSpPr>
        <p:grpSpPr bwMode="auto">
          <a:xfrm>
            <a:off x="6242050" y="696913"/>
            <a:ext cx="2870200" cy="1282981"/>
            <a:chOff x="2935911" y="287892"/>
            <a:chExt cx="2868822" cy="1283165"/>
          </a:xfrm>
        </p:grpSpPr>
        <p:sp>
          <p:nvSpPr>
            <p:cNvPr id="28682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endParaRPr lang="zh-CN" altLang="en-US" sz="600" dirty="0">
                <a:solidFill>
                  <a:srgbClr val="A6A6A6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683" name="文本框 13"/>
            <p:cNvSpPr txBox="1">
              <a:spLocks noChangeArrowheads="1"/>
            </p:cNvSpPr>
            <p:nvPr/>
          </p:nvSpPr>
          <p:spPr bwMode="auto">
            <a:xfrm>
              <a:off x="2935911" y="287892"/>
              <a:ext cx="184642" cy="707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000" dirty="0"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2" name="文本框 66"/>
            <p:cNvSpPr txBox="1">
              <a:spLocks noChangeArrowheads="1"/>
            </p:cNvSpPr>
            <p:nvPr/>
          </p:nvSpPr>
          <p:spPr bwMode="auto">
            <a:xfrm>
              <a:off x="2943845" y="880114"/>
              <a:ext cx="184642" cy="261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 flipV="1">
            <a:off x="-7938" y="2519363"/>
            <a:ext cx="6678613" cy="46037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1044575" y="2282825"/>
            <a:ext cx="550863" cy="55245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3308350" y="2282825"/>
            <a:ext cx="552450" cy="552450"/>
            <a:chOff x="2307521" y="2283162"/>
            <a:chExt cx="551398" cy="551398"/>
          </a:xfrm>
        </p:grpSpPr>
        <p:sp>
          <p:nvSpPr>
            <p:cNvPr id="43" name="矩形 4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5" name="组合 7"/>
          <p:cNvGrpSpPr>
            <a:grpSpLocks/>
          </p:cNvGrpSpPr>
          <p:nvPr/>
        </p:nvGrpSpPr>
        <p:grpSpPr bwMode="auto">
          <a:xfrm>
            <a:off x="500003" y="3090506"/>
            <a:ext cx="6170672" cy="1391898"/>
            <a:chOff x="2935911" y="287892"/>
            <a:chExt cx="6167708" cy="1392097"/>
          </a:xfrm>
        </p:grpSpPr>
        <p:sp>
          <p:nvSpPr>
            <p:cNvPr id="29717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endParaRPr lang="zh-CN" altLang="en-US" sz="600" dirty="0">
                <a:solidFill>
                  <a:srgbClr val="A6A6A6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718" name="文本框 13"/>
            <p:cNvSpPr txBox="1">
              <a:spLocks noChangeArrowheads="1"/>
            </p:cNvSpPr>
            <p:nvPr/>
          </p:nvSpPr>
          <p:spPr bwMode="auto">
            <a:xfrm>
              <a:off x="2935911" y="287892"/>
              <a:ext cx="5007363" cy="523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buFont typeface="Wingdings" panose="05000000000000000000" pitchFamily="2" charset="2"/>
                <a:buChar char="Ø"/>
              </a:pPr>
              <a:r>
                <a:rPr lang="en-US" altLang="zh-CN" sz="2800" dirty="0"/>
                <a:t>Comparison on models’ result</a:t>
              </a:r>
              <a:endParaRPr lang="zh-CN" altLang="en-US" sz="2800" dirty="0"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66"/>
            <p:cNvSpPr txBox="1">
              <a:spLocks noChangeArrowheads="1"/>
            </p:cNvSpPr>
            <p:nvPr/>
          </p:nvSpPr>
          <p:spPr bwMode="auto">
            <a:xfrm>
              <a:off x="3138955" y="895047"/>
              <a:ext cx="5964664" cy="784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700" dirty="0"/>
                <a:t>handcraft random forest has the highest cross validation score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altLang="zh-CN" sz="1700" dirty="0"/>
                <a:t>handcraft RBF SVM has the highest holdout score.</a:t>
              </a:r>
            </a:p>
            <a:p>
              <a:pPr>
                <a:defRPr/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6342063" y="2282825"/>
            <a:ext cx="552450" cy="552450"/>
            <a:chOff x="2307521" y="2283162"/>
            <a:chExt cx="551398" cy="551398"/>
          </a:xfrm>
        </p:grpSpPr>
        <p:sp>
          <p:nvSpPr>
            <p:cNvPr id="56" name="矩形 55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7" name="五角星 56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6" name="十字形 65"/>
          <p:cNvSpPr/>
          <p:nvPr/>
        </p:nvSpPr>
        <p:spPr bwMode="auto">
          <a:xfrm>
            <a:off x="7570789" y="3786455"/>
            <a:ext cx="427037" cy="427037"/>
          </a:xfrm>
          <a:prstGeom prst="plus">
            <a:avLst>
              <a:gd name="adj" fmla="val 4138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EACC5C-D884-47AE-8EFE-A0BFB780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76" y="239229"/>
            <a:ext cx="7494647" cy="2443646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3984625" y="628650"/>
            <a:ext cx="16968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PART06</a:t>
            </a: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66"/>
          <p:cNvSpPr txBox="1">
            <a:spLocks noChangeArrowheads="1"/>
          </p:cNvSpPr>
          <p:nvPr/>
        </p:nvSpPr>
        <p:spPr bwMode="auto">
          <a:xfrm>
            <a:off x="1773795" y="1167259"/>
            <a:ext cx="611853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zh-CN" dirty="0"/>
              <a:t>Conclusion and Reflection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-1" y="1931989"/>
            <a:ext cx="768350" cy="1279525"/>
            <a:chOff x="-1" y="1931896"/>
            <a:chExt cx="768567" cy="127971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7417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39082" cy="246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 err="1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Prof.X</a:t>
              </a:r>
              <a:endParaRPr lang="zh-CN" altLang="en-US" sz="10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987800" y="-3175"/>
            <a:ext cx="5156200" cy="5156200"/>
          </a:xfrm>
          <a:custGeom>
            <a:avLst/>
            <a:gdLst>
              <a:gd name="connsiteX0" fmla="*/ 5283200 w 5283200"/>
              <a:gd name="connsiteY0" fmla="*/ 101600 h 5283200"/>
              <a:gd name="connsiteX1" fmla="*/ 5283200 w 5283200"/>
              <a:gd name="connsiteY1" fmla="*/ 0 h 5283200"/>
              <a:gd name="connsiteX2" fmla="*/ 0 w 5283200"/>
              <a:gd name="connsiteY2" fmla="*/ 5283200 h 5283200"/>
              <a:gd name="connsiteX3" fmla="*/ 5283200 w 5283200"/>
              <a:gd name="connsiteY3" fmla="*/ 5283200 h 5283200"/>
              <a:gd name="connsiteX4" fmla="*/ 5283200 w 5283200"/>
              <a:gd name="connsiteY4" fmla="*/ 1016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5283200">
                <a:moveTo>
                  <a:pt x="5283200" y="101600"/>
                </a:moveTo>
                <a:lnTo>
                  <a:pt x="5283200" y="0"/>
                </a:lnTo>
                <a:lnTo>
                  <a:pt x="0" y="5283200"/>
                </a:lnTo>
                <a:lnTo>
                  <a:pt x="5283200" y="5283200"/>
                </a:lnTo>
                <a:lnTo>
                  <a:pt x="5283200" y="10160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1271" name="组合 7"/>
          <p:cNvGrpSpPr>
            <a:grpSpLocks/>
          </p:cNvGrpSpPr>
          <p:nvPr/>
        </p:nvGrpSpPr>
        <p:grpSpPr bwMode="auto">
          <a:xfrm>
            <a:off x="586127" y="654574"/>
            <a:ext cx="4826793" cy="3539430"/>
            <a:chOff x="2323784" y="714834"/>
            <a:chExt cx="4824363" cy="3539939"/>
          </a:xfrm>
        </p:grpSpPr>
        <p:sp>
          <p:nvSpPr>
            <p:cNvPr id="11284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endParaRPr lang="zh-CN" altLang="en-US" sz="600" dirty="0">
                <a:solidFill>
                  <a:srgbClr val="7F7F7F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文本框 13"/>
            <p:cNvSpPr txBox="1">
              <a:spLocks noChangeArrowheads="1"/>
            </p:cNvSpPr>
            <p:nvPr/>
          </p:nvSpPr>
          <p:spPr bwMode="auto">
            <a:xfrm>
              <a:off x="2323784" y="714834"/>
              <a:ext cx="4824363" cy="353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571500" indent="-571500">
                <a:buFont typeface="+mj-lt"/>
                <a:buAutoNum type="romanUcPeriod"/>
                <a:defRPr/>
              </a:pP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 target variable</a:t>
              </a:r>
            </a:p>
            <a:p>
              <a:pPr marL="571500" indent="-571500">
                <a:buFont typeface="+mj-lt"/>
                <a:buAutoNum type="romanUcPeriod"/>
                <a:defRPr/>
              </a:pP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571500" indent="-571500">
                <a:buFont typeface="+mj-lt"/>
                <a:buAutoNum type="romanUcPeriod"/>
                <a:defRPr/>
              </a:pP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High correlation within variables</a:t>
              </a:r>
            </a:p>
            <a:p>
              <a:pPr marL="571500" indent="-571500">
                <a:buFont typeface="+mj-lt"/>
                <a:buAutoNum type="romanUcPeriod"/>
                <a:defRPr/>
              </a:pP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571500" indent="-571500">
                <a:buFont typeface="+mj-lt"/>
                <a:buAutoNum type="romanUcPeriod"/>
                <a:defRPr/>
              </a:pP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 more representative target variables</a:t>
              </a:r>
            </a:p>
          </p:txBody>
        </p:sp>
        <p:sp>
          <p:nvSpPr>
            <p:cNvPr id="72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84638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0" y="1931988"/>
            <a:ext cx="768350" cy="1279525"/>
            <a:chOff x="0" y="1931895"/>
            <a:chExt cx="768567" cy="1279711"/>
          </a:xfrm>
        </p:grpSpPr>
        <p:sp>
          <p:nvSpPr>
            <p:cNvPr id="30" name="等腰三角形 29"/>
            <p:cNvSpPr/>
            <p:nvPr/>
          </p:nvSpPr>
          <p:spPr>
            <a:xfrm rot="5400000">
              <a:off x="-255573" y="2187468"/>
              <a:ext cx="1279711" cy="768567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1283" name="文本框 66"/>
            <p:cNvSpPr txBox="1">
              <a:spLocks noChangeArrowheads="1"/>
            </p:cNvSpPr>
            <p:nvPr/>
          </p:nvSpPr>
          <p:spPr bwMode="auto">
            <a:xfrm>
              <a:off x="11363" y="2435751"/>
              <a:ext cx="5533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 err="1">
                  <a:solidFill>
                    <a:schemeClr val="bg1"/>
                  </a:solidFill>
                  <a:latin typeface="Helvetica" panose="020B0604020202020204" pitchFamily="34" charset="0"/>
                  <a:ea typeface="SimSun-ExtB" panose="02010609060101010101" pitchFamily="49" charset="-122"/>
                  <a:cs typeface="Arial" panose="020B0604020202020204" pitchFamily="34" charset="0"/>
                </a:rPr>
                <a:t>Prof.X</a:t>
              </a:r>
              <a:endParaRPr lang="zh-CN" altLang="en-US" sz="1000" dirty="0">
                <a:solidFill>
                  <a:schemeClr val="bg1"/>
                </a:solidFill>
                <a:latin typeface="Helvetica" panose="020B0604020202020204" pitchFamily="34" charset="0"/>
                <a:ea typeface="SimSun-ExtB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7"/>
          <p:cNvGrpSpPr>
            <a:grpSpLocks/>
          </p:cNvGrpSpPr>
          <p:nvPr/>
        </p:nvGrpSpPr>
        <p:grpSpPr bwMode="auto">
          <a:xfrm>
            <a:off x="1170953" y="1817016"/>
            <a:ext cx="2819400" cy="1231450"/>
            <a:chOff x="2986687" y="338699"/>
            <a:chExt cx="2817981" cy="1231627"/>
          </a:xfrm>
        </p:grpSpPr>
        <p:sp>
          <p:nvSpPr>
            <p:cNvPr id="39" name="文本框 66"/>
            <p:cNvSpPr txBox="1">
              <a:spLocks noChangeArrowheads="1"/>
            </p:cNvSpPr>
            <p:nvPr/>
          </p:nvSpPr>
          <p:spPr bwMode="auto">
            <a:xfrm>
              <a:off x="2989860" y="1373898"/>
              <a:ext cx="281480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endParaRPr lang="zh-CN" altLang="en-US" sz="6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84638" cy="7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84638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44" name="组合 7"/>
          <p:cNvGrpSpPr>
            <a:grpSpLocks/>
          </p:cNvGrpSpPr>
          <p:nvPr/>
        </p:nvGrpSpPr>
        <p:grpSpPr bwMode="auto">
          <a:xfrm>
            <a:off x="1249363" y="3378200"/>
            <a:ext cx="2819465" cy="1232181"/>
            <a:chOff x="2986687" y="338699"/>
            <a:chExt cx="2818046" cy="1232358"/>
          </a:xfrm>
        </p:grpSpPr>
        <p:sp>
          <p:nvSpPr>
            <p:cNvPr id="11274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9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</a:pPr>
              <a:endParaRPr lang="zh-CN" altLang="en-US" sz="600" dirty="0">
                <a:solidFill>
                  <a:srgbClr val="7F7F7F"/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13"/>
            <p:cNvSpPr txBox="1">
              <a:spLocks noChangeArrowheads="1"/>
            </p:cNvSpPr>
            <p:nvPr/>
          </p:nvSpPr>
          <p:spPr bwMode="auto">
            <a:xfrm>
              <a:off x="2986687" y="338699"/>
              <a:ext cx="184638" cy="7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84638" cy="30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753088" y="1597025"/>
            <a:ext cx="1784463" cy="1444626"/>
            <a:chOff x="4855338" y="1712087"/>
            <a:chExt cx="1783427" cy="1443786"/>
          </a:xfrm>
        </p:grpSpPr>
        <p:sp>
          <p:nvSpPr>
            <p:cNvPr id="37" name="文本框 13"/>
            <p:cNvSpPr txBox="1">
              <a:spLocks noChangeArrowheads="1"/>
            </p:cNvSpPr>
            <p:nvPr/>
          </p:nvSpPr>
          <p:spPr bwMode="auto">
            <a:xfrm>
              <a:off x="4855338" y="2140801"/>
              <a:ext cx="1783427" cy="1015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9600">
                  <a:solidFill>
                    <a:schemeClr val="bg1"/>
                  </a:solidFill>
                  <a:latin typeface="Helvetica-Roman-SemiB" pitchFamily="2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Reflection</a:t>
              </a:r>
            </a:p>
            <a:p>
              <a:pPr>
                <a:defRPr/>
              </a:pP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5009124" y="1712086"/>
              <a:ext cx="1418400" cy="1418401"/>
            </a:xfrm>
            <a:custGeom>
              <a:avLst/>
              <a:gdLst>
                <a:gd name="connsiteX0" fmla="*/ 0 w 1418400"/>
                <a:gd name="connsiteY0" fmla="*/ 1 h 1418401"/>
                <a:gd name="connsiteX1" fmla="*/ 1418400 w 1418400"/>
                <a:gd name="connsiteY1" fmla="*/ 0 h 1418401"/>
                <a:gd name="connsiteX2" fmla="*/ 1418400 w 1418400"/>
                <a:gd name="connsiteY2" fmla="*/ 1418401 h 1418401"/>
                <a:gd name="connsiteX3" fmla="*/ 0 w 1418400"/>
                <a:gd name="connsiteY3" fmla="*/ 1418401 h 1418401"/>
                <a:gd name="connsiteX4" fmla="*/ 0 w 1418400"/>
                <a:gd name="connsiteY4" fmla="*/ 1 h 1418401"/>
                <a:gd name="connsiteX5" fmla="*/ 72409 w 1418400"/>
                <a:gd name="connsiteY5" fmla="*/ 72407 h 1418401"/>
                <a:gd name="connsiteX6" fmla="*/ 72409 w 1418400"/>
                <a:gd name="connsiteY6" fmla="*/ 1345993 h 1418401"/>
                <a:gd name="connsiteX7" fmla="*/ 1345995 w 1418400"/>
                <a:gd name="connsiteY7" fmla="*/ 1345993 h 1418401"/>
                <a:gd name="connsiteX8" fmla="*/ 1345995 w 1418400"/>
                <a:gd name="connsiteY8" fmla="*/ 72407 h 1418401"/>
                <a:gd name="connsiteX9" fmla="*/ 72409 w 1418400"/>
                <a:gd name="connsiteY9" fmla="*/ 72407 h 141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00" h="1418401">
                  <a:moveTo>
                    <a:pt x="0" y="1"/>
                  </a:moveTo>
                  <a:lnTo>
                    <a:pt x="1418400" y="0"/>
                  </a:lnTo>
                  <a:lnTo>
                    <a:pt x="1418400" y="1418401"/>
                  </a:lnTo>
                  <a:lnTo>
                    <a:pt x="0" y="1418401"/>
                  </a:lnTo>
                  <a:lnTo>
                    <a:pt x="0" y="1"/>
                  </a:lnTo>
                  <a:close/>
                  <a:moveTo>
                    <a:pt x="72409" y="72407"/>
                  </a:moveTo>
                  <a:lnTo>
                    <a:pt x="72409" y="1345993"/>
                  </a:lnTo>
                  <a:lnTo>
                    <a:pt x="1345995" y="1345993"/>
                  </a:lnTo>
                  <a:lnTo>
                    <a:pt x="1345995" y="72407"/>
                  </a:lnTo>
                  <a:lnTo>
                    <a:pt x="72409" y="7240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67225" y="0"/>
            <a:ext cx="4676775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065612" y="1005795"/>
            <a:ext cx="2651125" cy="3429000"/>
            <a:chOff x="3233461" y="1567163"/>
            <a:chExt cx="2625090" cy="3395362"/>
          </a:xfrm>
        </p:grpSpPr>
        <p:pic>
          <p:nvPicPr>
            <p:cNvPr id="33805" name="图片 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461" y="1567163"/>
              <a:ext cx="2625090" cy="339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3481823" y="1883121"/>
              <a:ext cx="2128366" cy="282946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898877" y="-94"/>
            <a:ext cx="4153917" cy="4682161"/>
            <a:chOff x="3567792" y="1011739"/>
            <a:chExt cx="4153005" cy="2639585"/>
          </a:xfrm>
        </p:grpSpPr>
        <p:grpSp>
          <p:nvGrpSpPr>
            <p:cNvPr id="33801" name="组合 41"/>
            <p:cNvGrpSpPr>
              <a:grpSpLocks/>
            </p:cNvGrpSpPr>
            <p:nvPr/>
          </p:nvGrpSpPr>
          <p:grpSpPr bwMode="auto">
            <a:xfrm>
              <a:off x="3567792" y="1011739"/>
              <a:ext cx="3936432" cy="2639585"/>
              <a:chOff x="593214" y="382423"/>
              <a:chExt cx="3936432" cy="2639585"/>
            </a:xfrm>
          </p:grpSpPr>
          <p:sp>
            <p:nvSpPr>
              <p:cNvPr id="33803" name="文本框 13"/>
              <p:cNvSpPr txBox="1">
                <a:spLocks noChangeArrowheads="1"/>
              </p:cNvSpPr>
              <p:nvPr/>
            </p:nvSpPr>
            <p:spPr bwMode="auto">
              <a:xfrm>
                <a:off x="593214" y="382423"/>
                <a:ext cx="3936432" cy="1108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6600" dirty="0">
                    <a:solidFill>
                      <a:schemeClr val="bg1"/>
                    </a:solidFill>
                    <a:latin typeface="LeviBrush" panose="00000400000000000000" pitchFamily="2" charset="0"/>
                  </a:rPr>
                  <a:t>Conclusion</a:t>
                </a:r>
              </a:p>
            </p:txBody>
          </p:sp>
          <p:sp>
            <p:nvSpPr>
              <p:cNvPr id="45" name="文本框 13"/>
              <p:cNvSpPr txBox="1">
                <a:spLocks noChangeArrowheads="1"/>
              </p:cNvSpPr>
              <p:nvPr/>
            </p:nvSpPr>
            <p:spPr bwMode="auto">
              <a:xfrm>
                <a:off x="3078842" y="1821497"/>
                <a:ext cx="184690" cy="1200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eaLnBrk="1" hangingPunct="1">
                  <a:defRPr sz="8000">
                    <a:solidFill>
                      <a:schemeClr val="bg1"/>
                    </a:solidFill>
                    <a:latin typeface="BrushScript BT" panose="03060802040406070304" pitchFamily="66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>
                  <a:defRPr/>
                </a:pPr>
                <a:endParaRPr lang="zh-CN" altLang="en-US" sz="7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viBrush" panose="00000400000000000000" pitchFamily="2" charset="0"/>
                </a:endParaRPr>
              </a:p>
            </p:txBody>
          </p:sp>
        </p:grp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4476659" y="2450813"/>
              <a:ext cx="3244138" cy="130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endParaRPr lang="zh-CN" altLang="en-US" sz="1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176362" y="412456"/>
            <a:ext cx="2889250" cy="4524315"/>
            <a:chOff x="5125834" y="2789584"/>
            <a:chExt cx="2889399" cy="4524625"/>
          </a:xfrm>
        </p:grpSpPr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5175049" y="4312100"/>
              <a:ext cx="2589347" cy="19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endParaRPr lang="zh-CN" altLang="en-US" sz="60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66"/>
            <p:cNvSpPr txBox="1">
              <a:spLocks noChangeArrowheads="1"/>
            </p:cNvSpPr>
            <p:nvPr/>
          </p:nvSpPr>
          <p:spPr bwMode="auto">
            <a:xfrm>
              <a:off x="5125834" y="2789584"/>
              <a:ext cx="2889399" cy="452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>
                <a:buFont typeface="Wingdings" panose="05000000000000000000" pitchFamily="2" charset="2"/>
                <a:buChar char="u"/>
                <a:defRPr/>
              </a:pPr>
              <a:r>
                <a:rPr lang="en-US" altLang="zh-CN" sz="1600" dirty="0"/>
                <a:t>RBF SVM and Random Forest gave the highest scores on test accuracy, 0.837 and 0.833 respectively.</a:t>
              </a:r>
            </a:p>
            <a:p>
              <a:pPr marL="285750" indent="-285750">
                <a:buFont typeface="Wingdings" panose="05000000000000000000" pitchFamily="2" charset="2"/>
                <a:buChar char="u"/>
                <a:defRPr/>
              </a:pPr>
              <a:endParaRPr lang="en-US" altLang="zh-CN" sz="1600" dirty="0"/>
            </a:p>
            <a:p>
              <a:pPr marL="285750" indent="-285750">
                <a:buFont typeface="Wingdings" panose="05000000000000000000" pitchFamily="2" charset="2"/>
                <a:buChar char="u"/>
                <a:defRPr/>
              </a:pPr>
              <a:r>
                <a:rPr lang="en-US" altLang="zh-CN" sz="1600" dirty="0" err="1"/>
                <a:t>DataRobot</a:t>
              </a:r>
              <a:r>
                <a:rPr lang="en-US" altLang="zh-CN" sz="1600" dirty="0"/>
                <a:t> suggests two models: Random Forest Classifier (Gini) and Light Gradient Trees Classifier with Early Stopping, with accuracy of around 0.8. </a:t>
              </a:r>
            </a:p>
            <a:p>
              <a:pPr marL="285750" indent="-285750">
                <a:buFont typeface="Wingdings" panose="05000000000000000000" pitchFamily="2" charset="2"/>
                <a:buChar char="u"/>
                <a:defRPr/>
              </a:pPr>
              <a:endParaRPr lang="en-US" altLang="zh-CN" sz="1600" dirty="0"/>
            </a:p>
            <a:p>
              <a:pPr marL="285750" indent="-285750">
                <a:buFont typeface="Wingdings" panose="05000000000000000000" pitchFamily="2" charset="2"/>
                <a:buChar char="u"/>
                <a:defRPr/>
              </a:pPr>
              <a:r>
                <a:rPr lang="en-US" altLang="zh-CN" sz="1600" dirty="0"/>
                <a:t>Handcraft RBF SVM and Random Forest model beat Data Robot’s suggested model in terms of accuracy while Data Robot’s models are faster than the others.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7" name="文本框 66"/>
            <p:cNvSpPr txBox="1">
              <a:spLocks noChangeArrowheads="1"/>
            </p:cNvSpPr>
            <p:nvPr/>
          </p:nvSpPr>
          <p:spPr bwMode="auto">
            <a:xfrm>
              <a:off x="5175049" y="5502806"/>
              <a:ext cx="2589347" cy="19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900"/>
                </a:lnSpc>
                <a:defRPr/>
              </a:pPr>
              <a:endParaRPr lang="zh-CN" altLang="en-US" sz="600" dirty="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1B673CB-B6F5-46A9-984C-F9B164236292}"/>
              </a:ext>
            </a:extLst>
          </p:cNvPr>
          <p:cNvSpPr txBox="1"/>
          <p:nvPr/>
        </p:nvSpPr>
        <p:spPr>
          <a:xfrm>
            <a:off x="5807944" y="1405467"/>
            <a:ext cx="3244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Both random forest models indicates that windspeed is the most important feature, followed by visibility as the second important feature. While pressure and </a:t>
            </a:r>
            <a:r>
              <a:rPr lang="en-US" altLang="zh-CN" sz="2000" dirty="0" err="1">
                <a:solidFill>
                  <a:schemeClr val="bg1"/>
                </a:solidFill>
              </a:rPr>
              <a:t>windBearing</a:t>
            </a:r>
            <a:r>
              <a:rPr lang="en-US" altLang="zh-CN" sz="2000" dirty="0">
                <a:solidFill>
                  <a:schemeClr val="bg1"/>
                </a:solidFill>
              </a:rPr>
              <a:t> are also important features to predict weather conditions.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CA24D5-A7B9-CA4F-BC70-36049C53E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8" y="873743"/>
            <a:ext cx="4046081" cy="40460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3154D2-4361-4D43-8BC5-B43897679B22}"/>
              </a:ext>
            </a:extLst>
          </p:cNvPr>
          <p:cNvSpPr/>
          <p:nvPr/>
        </p:nvSpPr>
        <p:spPr>
          <a:xfrm>
            <a:off x="443207" y="350523"/>
            <a:ext cx="3712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Questions and hunches</a:t>
            </a:r>
            <a:r>
              <a:rPr lang="zh-CN" altLang="zh-C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61D5A8-E679-8448-8A0D-9CF08FC6C3DA}"/>
              </a:ext>
            </a:extLst>
          </p:cNvPr>
          <p:cNvSpPr txBox="1"/>
          <p:nvPr/>
        </p:nvSpPr>
        <p:spPr>
          <a:xfrm>
            <a:off x="5939624" y="1948069"/>
            <a:ext cx="30771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Sourced from Kaggle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database,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source: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darksky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 weather data in London from year 2011-2014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21165 observations and 12 variables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46E5F3-1960-744A-9CB5-744AD516FECA}"/>
              </a:ext>
            </a:extLst>
          </p:cNvPr>
          <p:cNvSpPr txBox="1"/>
          <p:nvPr/>
        </p:nvSpPr>
        <p:spPr>
          <a:xfrm>
            <a:off x="6194066" y="1447931"/>
            <a:ext cx="21070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Original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visibility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windBearing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temperature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dewPointumeric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time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pressure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apparentTemperature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windSpeed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humidity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>
                <a:solidFill>
                  <a:schemeClr val="accent1">
                    <a:lumMod val="75000"/>
                  </a:schemeClr>
                </a:solidFill>
              </a:rPr>
              <a:t>precipType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icon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BF25DE-8B09-A243-AF44-6DF3895C2420}"/>
              </a:ext>
            </a:extLst>
          </p:cNvPr>
          <p:cNvSpPr txBox="1"/>
          <p:nvPr/>
        </p:nvSpPr>
        <p:spPr>
          <a:xfrm>
            <a:off x="6057910" y="1171366"/>
            <a:ext cx="23794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Icon: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clear-day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clear-night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Rain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Snow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Sleet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Wind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Fog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Cloudy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partly-cloudy-day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</a:rPr>
              <a:t>partly-cloudy-night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1"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6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6"/>
          <p:cNvGrpSpPr/>
          <p:nvPr/>
        </p:nvGrpSpPr>
        <p:grpSpPr>
          <a:xfrm>
            <a:off x="-12700" y="-12700"/>
            <a:ext cx="9169400" cy="5156200"/>
            <a:chOff x="-12700" y="-12889"/>
            <a:chExt cx="9169400" cy="5156389"/>
          </a:xfrm>
        </p:grpSpPr>
        <p:pic>
          <p:nvPicPr>
            <p:cNvPr id="376" name="Google Shape;376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2700" y="0"/>
              <a:ext cx="91694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46"/>
            <p:cNvSpPr/>
            <p:nvPr/>
          </p:nvSpPr>
          <p:spPr>
            <a:xfrm>
              <a:off x="0" y="-12889"/>
              <a:ext cx="9156700" cy="5143689"/>
            </a:xfrm>
            <a:prstGeom prst="rect">
              <a:avLst/>
            </a:prstGeom>
            <a:solidFill>
              <a:srgbClr val="1E3C4E">
                <a:alpha val="6039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46"/>
          <p:cNvSpPr/>
          <p:nvPr/>
        </p:nvSpPr>
        <p:spPr>
          <a:xfrm>
            <a:off x="10591800" y="-1663700"/>
            <a:ext cx="165100" cy="152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761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2390775" y="1531550"/>
            <a:ext cx="42435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9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80" name="Google Shape;380;p46"/>
          <p:cNvGrpSpPr/>
          <p:nvPr/>
        </p:nvGrpSpPr>
        <p:grpSpPr>
          <a:xfrm>
            <a:off x="2405063" y="2852738"/>
            <a:ext cx="4386262" cy="44450"/>
            <a:chOff x="2404630" y="2852103"/>
            <a:chExt cx="4386695" cy="45720"/>
          </a:xfrm>
        </p:grpSpPr>
        <p:sp>
          <p:nvSpPr>
            <p:cNvPr id="381" name="Google Shape;381;p46"/>
            <p:cNvSpPr/>
            <p:nvPr/>
          </p:nvSpPr>
          <p:spPr>
            <a:xfrm>
              <a:off x="2404630" y="2880360"/>
              <a:ext cx="1991591" cy="0"/>
            </a:xfrm>
            <a:custGeom>
              <a:avLst/>
              <a:gdLst/>
              <a:ahLst/>
              <a:cxnLst/>
              <a:rect l="l" t="t" r="r" b="b"/>
              <a:pathLst>
                <a:path w="2190750" h="120000" extrusionOk="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 rot="10800000">
              <a:off x="4600575" y="2880360"/>
              <a:ext cx="2190750" cy="0"/>
            </a:xfrm>
            <a:custGeom>
              <a:avLst/>
              <a:gdLst/>
              <a:ahLst/>
              <a:cxnLst/>
              <a:rect l="l" t="t" r="r" b="b"/>
              <a:pathLst>
                <a:path w="2190750" h="120000" extrusionOk="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4479697" y="2852103"/>
              <a:ext cx="46043" cy="4572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0"/>
          <p:cNvGrpSpPr/>
          <p:nvPr/>
        </p:nvGrpSpPr>
        <p:grpSpPr>
          <a:xfrm>
            <a:off x="0" y="-12700"/>
            <a:ext cx="9144000" cy="5156389"/>
            <a:chOff x="0" y="-12889"/>
            <a:chExt cx="9144000" cy="5156389"/>
          </a:xfrm>
        </p:grpSpPr>
        <p:pic>
          <p:nvPicPr>
            <p:cNvPr id="111" name="Google Shape;11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0"/>
            <p:cNvSpPr/>
            <p:nvPr/>
          </p:nvSpPr>
          <p:spPr>
            <a:xfrm>
              <a:off x="0" y="-12889"/>
              <a:ext cx="9144000" cy="5143800"/>
            </a:xfrm>
            <a:prstGeom prst="rect">
              <a:avLst/>
            </a:prstGeom>
            <a:solidFill>
              <a:srgbClr val="1E3C4E">
                <a:alpha val="6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20"/>
          <p:cNvSpPr/>
          <p:nvPr/>
        </p:nvSpPr>
        <p:spPr>
          <a:xfrm>
            <a:off x="3187700" y="13970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 h="120000" extrusionOk="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232848" y="1623950"/>
            <a:ext cx="482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Preparation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Visualization 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3200400" y="3416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 h="120000" extrusionOk="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Сurrent weather and forecast - OpenWeatherMap">
            <a:extLst>
              <a:ext uri="{FF2B5EF4-FFF2-40B4-BE49-F238E27FC236}">
                <a16:creationId xmlns:a16="http://schemas.microsoft.com/office/drawing/2014/main" id="{60484B6E-77EA-4741-B167-6A2F9AB1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87" y="-19050"/>
            <a:ext cx="9156123" cy="516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等腰三角形 38">
            <a:extLst>
              <a:ext uri="{FF2B5EF4-FFF2-40B4-BE49-F238E27FC236}">
                <a16:creationId xmlns:a16="http://schemas.microsoft.com/office/drawing/2014/main" id="{23A43F30-B4C0-FF4E-8B8B-04FB771C94B4}"/>
              </a:ext>
            </a:extLst>
          </p:cNvPr>
          <p:cNvSpPr/>
          <p:nvPr/>
        </p:nvSpPr>
        <p:spPr bwMode="auto">
          <a:xfrm rot="5400000">
            <a:off x="-272774" y="1811337"/>
            <a:ext cx="1279525" cy="76835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" name="任意多边形 1">
            <a:extLst>
              <a:ext uri="{FF2B5EF4-FFF2-40B4-BE49-F238E27FC236}">
                <a16:creationId xmlns:a16="http://schemas.microsoft.com/office/drawing/2014/main" id="{F893BA8A-63F6-0342-B632-5DCC95BC22BE}"/>
              </a:ext>
            </a:extLst>
          </p:cNvPr>
          <p:cNvSpPr/>
          <p:nvPr/>
        </p:nvSpPr>
        <p:spPr>
          <a:xfrm>
            <a:off x="751164" y="2208543"/>
            <a:ext cx="8369300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8EDB38-F346-5D40-9224-5B4DBB0B774E}"/>
              </a:ext>
            </a:extLst>
          </p:cNvPr>
          <p:cNvSpPr/>
          <p:nvPr/>
        </p:nvSpPr>
        <p:spPr>
          <a:xfrm>
            <a:off x="337085" y="143739"/>
            <a:ext cx="2525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2A62AE"/>
                </a:solidFill>
              </a:rPr>
              <a:t>Data Wrangling </a:t>
            </a:r>
          </a:p>
        </p:txBody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2A46F64E-88DD-F342-9999-8B5347A4B5C3}"/>
              </a:ext>
            </a:extLst>
          </p:cNvPr>
          <p:cNvCxnSpPr>
            <a:cxnSpLocks/>
          </p:cNvCxnSpPr>
          <p:nvPr/>
        </p:nvCxnSpPr>
        <p:spPr bwMode="auto">
          <a:xfrm>
            <a:off x="169513" y="654294"/>
            <a:ext cx="8640216" cy="273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23;p21">
            <a:extLst>
              <a:ext uri="{FF2B5EF4-FFF2-40B4-BE49-F238E27FC236}">
                <a16:creationId xmlns:a16="http://schemas.microsoft.com/office/drawing/2014/main" id="{3D65B21C-2FFA-4B01-93D2-3A6D906831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00" y="1786184"/>
            <a:ext cx="876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4;p21">
            <a:extLst>
              <a:ext uri="{FF2B5EF4-FFF2-40B4-BE49-F238E27FC236}">
                <a16:creationId xmlns:a16="http://schemas.microsoft.com/office/drawing/2014/main" id="{67DDAD28-FDAC-41A2-9CC9-3DE2627216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025" y="1786184"/>
            <a:ext cx="876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25;p21">
            <a:extLst>
              <a:ext uri="{FF2B5EF4-FFF2-40B4-BE49-F238E27FC236}">
                <a16:creationId xmlns:a16="http://schemas.microsoft.com/office/drawing/2014/main" id="{323DCEA4-D176-4FC8-A7B2-829C37A90E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0" y="1786184"/>
            <a:ext cx="8763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6;p21">
            <a:extLst>
              <a:ext uri="{FF2B5EF4-FFF2-40B4-BE49-F238E27FC236}">
                <a16:creationId xmlns:a16="http://schemas.microsoft.com/office/drawing/2014/main" id="{17D3B53C-7433-45B9-948E-96C2A29A235F}"/>
              </a:ext>
            </a:extLst>
          </p:cNvPr>
          <p:cNvSpPr txBox="1"/>
          <p:nvPr/>
        </p:nvSpPr>
        <p:spPr>
          <a:xfrm>
            <a:off x="3010500" y="2595891"/>
            <a:ext cx="16938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Generate variables: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Month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7;p21">
            <a:extLst>
              <a:ext uri="{FF2B5EF4-FFF2-40B4-BE49-F238E27FC236}">
                <a16:creationId xmlns:a16="http://schemas.microsoft.com/office/drawing/2014/main" id="{7060C51F-11B4-454B-8841-61DBF5475188}"/>
              </a:ext>
            </a:extLst>
          </p:cNvPr>
          <p:cNvSpPr txBox="1"/>
          <p:nvPr/>
        </p:nvSpPr>
        <p:spPr>
          <a:xfrm>
            <a:off x="5097275" y="2639991"/>
            <a:ext cx="15816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Delete redundant column: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129;p21">
            <a:extLst>
              <a:ext uri="{FF2B5EF4-FFF2-40B4-BE49-F238E27FC236}">
                <a16:creationId xmlns:a16="http://schemas.microsoft.com/office/drawing/2014/main" id="{18EC5100-C78D-408F-8253-422467E817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125" y="1786184"/>
            <a:ext cx="8763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30;p21">
            <a:extLst>
              <a:ext uri="{FF2B5EF4-FFF2-40B4-BE49-F238E27FC236}">
                <a16:creationId xmlns:a16="http://schemas.microsoft.com/office/drawing/2014/main" id="{493F921D-3B69-48E4-9D9F-065FD8B99302}"/>
              </a:ext>
            </a:extLst>
          </p:cNvPr>
          <p:cNvSpPr txBox="1"/>
          <p:nvPr/>
        </p:nvSpPr>
        <p:spPr>
          <a:xfrm>
            <a:off x="6827050" y="2639991"/>
            <a:ext cx="22407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Modify categories in categorical variable: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dirty="0">
                <a:solidFill>
                  <a:srgbClr val="2A62AE"/>
                </a:solidFill>
                <a:latin typeface="Calibri"/>
                <a:ea typeface="Calibri"/>
                <a:cs typeface="Calibri"/>
                <a:sym typeface="Calibri"/>
              </a:rPr>
              <a:t>‘clear-day’ &amp; ‘clear-night’ → ‘clear’ </a:t>
            </a:r>
            <a:endParaRPr b="1" dirty="0">
              <a:solidFill>
                <a:srgbClr val="2A62A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dirty="0">
                <a:solidFill>
                  <a:srgbClr val="2A62AE"/>
                </a:solidFill>
                <a:latin typeface="Calibri"/>
                <a:ea typeface="Calibri"/>
                <a:cs typeface="Calibri"/>
                <a:sym typeface="Calibri"/>
              </a:rPr>
              <a:t>‘partly-cloudy-day’ &amp; ‘partly-cloudy-night’  → ‘partly-cloudy’</a:t>
            </a:r>
            <a:endParaRPr b="1" dirty="0">
              <a:solidFill>
                <a:srgbClr val="2A62A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31;p21">
            <a:extLst>
              <a:ext uri="{FF2B5EF4-FFF2-40B4-BE49-F238E27FC236}">
                <a16:creationId xmlns:a16="http://schemas.microsoft.com/office/drawing/2014/main" id="{9F014159-8AA9-40D8-924D-351B2822908A}"/>
              </a:ext>
            </a:extLst>
          </p:cNvPr>
          <p:cNvSpPr txBox="1"/>
          <p:nvPr/>
        </p:nvSpPr>
        <p:spPr>
          <a:xfrm>
            <a:off x="953100" y="2595891"/>
            <a:ext cx="18414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Clean Missing Data: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Pressure</a:t>
            </a: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10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76200" y="42875"/>
            <a:ext cx="75855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Visualization based on </a:t>
            </a:r>
            <a:r>
              <a:rPr lang="en" sz="1800" b="1">
                <a:solidFill>
                  <a:schemeClr val="dk1"/>
                </a:solidFill>
              </a:rPr>
              <a:t>Target Variable 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38" name="Google Shape;138;p22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124425" y="374800"/>
            <a:ext cx="28098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 variable: icon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825" y="863925"/>
            <a:ext cx="6898475" cy="41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337040" y="705777"/>
            <a:ext cx="3731920" cy="1962150"/>
          </a:xfrm>
          <a:custGeom>
            <a:avLst/>
            <a:gdLst/>
            <a:ahLst/>
            <a:cxnLst/>
            <a:rect l="l" t="t" r="r" b="b"/>
            <a:pathLst>
              <a:path w="4830965" h="1962150" extrusionOk="0">
                <a:moveTo>
                  <a:pt x="0" y="0"/>
                </a:moveTo>
                <a:lnTo>
                  <a:pt x="4830965" y="0"/>
                </a:lnTo>
                <a:lnTo>
                  <a:pt x="4830965" y="1962150"/>
                </a:lnTo>
                <a:lnTo>
                  <a:pt x="0" y="1962150"/>
                </a:lnTo>
                <a:lnTo>
                  <a:pt x="0" y="0"/>
                </a:lnTo>
                <a:close/>
                <a:moveTo>
                  <a:pt x="95250" y="95250"/>
                </a:moveTo>
                <a:lnTo>
                  <a:pt x="95250" y="1876425"/>
                </a:lnTo>
                <a:lnTo>
                  <a:pt x="4726190" y="1876425"/>
                </a:lnTo>
                <a:lnTo>
                  <a:pt x="4726190" y="95250"/>
                </a:lnTo>
                <a:lnTo>
                  <a:pt x="95250" y="9525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75" y="304800"/>
            <a:ext cx="4467225" cy="25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22050"/>
            <a:ext cx="5658537" cy="23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228600" y="-187650"/>
            <a:ext cx="8496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Management of outliers/data leakage</a:t>
            </a:r>
            <a:endParaRPr sz="1800" b="1"/>
          </a:p>
        </p:txBody>
      </p:sp>
      <p:sp>
        <p:nvSpPr>
          <p:cNvPr id="149" name="Google Shape;149;p23"/>
          <p:cNvSpPr txBox="1"/>
          <p:nvPr/>
        </p:nvSpPr>
        <p:spPr>
          <a:xfrm>
            <a:off x="536050" y="766600"/>
            <a:ext cx="3333900" cy="22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(eps = 10, minPts = 50) to detect outliers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869  rows of outliers, accounting for 4.1% of the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5944450" y="3446900"/>
            <a:ext cx="33339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Leakage: DataRobot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-10750" y="451000"/>
            <a:ext cx="9144000" cy="5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4"/>
          <p:cNvGrpSpPr/>
          <p:nvPr/>
        </p:nvGrpSpPr>
        <p:grpSpPr>
          <a:xfrm>
            <a:off x="0" y="76200"/>
            <a:ext cx="9144000" cy="5143500"/>
            <a:chOff x="0" y="0"/>
            <a:chExt cx="9144000" cy="5143500"/>
          </a:xfrm>
        </p:grpSpPr>
        <p:sp>
          <p:nvSpPr>
            <p:cNvPr id="158" name="Google Shape;158;p2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E3C4E">
                <a:alpha val="603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4"/>
          <p:cNvSpPr/>
          <p:nvPr/>
        </p:nvSpPr>
        <p:spPr>
          <a:xfrm>
            <a:off x="3187700" y="13970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 h="120000" extrusionOk="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931125" y="1852550"/>
            <a:ext cx="7403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Hand-craft Models</a:t>
            </a:r>
            <a:endParaRPr sz="6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3200400" y="3416300"/>
            <a:ext cx="2578100" cy="0"/>
          </a:xfrm>
          <a:custGeom>
            <a:avLst/>
            <a:gdLst/>
            <a:ahLst/>
            <a:cxnLst/>
            <a:rect l="l" t="t" r="r" b="b"/>
            <a:pathLst>
              <a:path w="2578100" h="120000" extrusionOk="0">
                <a:moveTo>
                  <a:pt x="0" y="0"/>
                </a:moveTo>
                <a:lnTo>
                  <a:pt x="2578100" y="0"/>
                </a:lnTo>
              </a:path>
            </a:pathLst>
          </a:cu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561975" y="473075"/>
            <a:ext cx="8020200" cy="4197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058863" y="874713"/>
            <a:ext cx="187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Handcraft Models</a:t>
            </a: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" name="Google Shape;170;p25"/>
          <p:cNvGrpSpPr/>
          <p:nvPr/>
        </p:nvGrpSpPr>
        <p:grpSpPr>
          <a:xfrm>
            <a:off x="-34" y="1932077"/>
            <a:ext cx="988192" cy="1279672"/>
            <a:chOff x="-34" y="1931896"/>
            <a:chExt cx="988489" cy="1279800"/>
          </a:xfrm>
        </p:grpSpPr>
        <p:sp>
          <p:nvSpPr>
            <p:cNvPr id="171" name="Google Shape;171;p25"/>
            <p:cNvSpPr/>
            <p:nvPr/>
          </p:nvSpPr>
          <p:spPr>
            <a:xfrm rot="5400000">
              <a:off x="-255634" y="2187496"/>
              <a:ext cx="1279800" cy="7686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5"/>
            <p:cNvSpPr txBox="1"/>
            <p:nvPr/>
          </p:nvSpPr>
          <p:spPr>
            <a:xfrm>
              <a:off x="11355" y="2435745"/>
              <a:ext cx="977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ProfessorX</a:t>
              </a:r>
              <a:endParaRPr sz="1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73" name="Google Shape;17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863" y="1990722"/>
            <a:ext cx="7226966" cy="1924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2580167" y="942753"/>
            <a:ext cx="5505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tried several classifier on our data. Among all models, RBF SVM and random forest gives best result on test accuracy.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08">
      <a:dk1>
        <a:srgbClr val="000000"/>
      </a:dk1>
      <a:lt1>
        <a:srgbClr val="FFFFFF"/>
      </a:lt1>
      <a:dk2>
        <a:srgbClr val="43C7CB"/>
      </a:dk2>
      <a:lt2>
        <a:srgbClr val="2A62AE"/>
      </a:lt2>
      <a:accent1>
        <a:srgbClr val="4C86D4"/>
      </a:accent1>
      <a:accent2>
        <a:srgbClr val="FEED45"/>
      </a:accent2>
      <a:accent3>
        <a:srgbClr val="0FB249"/>
      </a:accent3>
      <a:accent4>
        <a:srgbClr val="92D14F"/>
      </a:accent4>
      <a:accent5>
        <a:srgbClr val="89C54B"/>
      </a:accent5>
      <a:accent6>
        <a:srgbClr val="81B7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974</Words>
  <Application>Microsoft Office PowerPoint</Application>
  <PresentationFormat>On-screen Show (16:9)</PresentationFormat>
  <Paragraphs>216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Helvetica</vt:lpstr>
      <vt:lpstr>Wingdings</vt:lpstr>
      <vt:lpstr>Helvetica Neue</vt:lpstr>
      <vt:lpstr>Helvetica-Roman-SemiB</vt:lpstr>
      <vt:lpstr>Arial</vt:lpstr>
      <vt:lpstr>LeviBrush</vt:lpstr>
      <vt:lpstr>Simply City Light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叶 卉珏</cp:lastModifiedBy>
  <cp:revision>12</cp:revision>
  <dcterms:modified xsi:type="dcterms:W3CDTF">2020-04-28T02:47:45Z</dcterms:modified>
</cp:coreProperties>
</file>